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1"/>
  </p:sldMasterIdLst>
  <p:notesMasterIdLst>
    <p:notesMasterId r:id="rId42"/>
  </p:notesMasterIdLst>
  <p:sldIdLst>
    <p:sldId id="259" r:id="rId2"/>
    <p:sldId id="260" r:id="rId3"/>
    <p:sldId id="375" r:id="rId4"/>
    <p:sldId id="282" r:id="rId5"/>
    <p:sldId id="316" r:id="rId6"/>
    <p:sldId id="418" r:id="rId7"/>
    <p:sldId id="420" r:id="rId8"/>
    <p:sldId id="421" r:id="rId9"/>
    <p:sldId id="419" r:id="rId10"/>
    <p:sldId id="422" r:id="rId11"/>
    <p:sldId id="423" r:id="rId12"/>
    <p:sldId id="357" r:id="rId13"/>
    <p:sldId id="424" r:id="rId14"/>
    <p:sldId id="450" r:id="rId15"/>
    <p:sldId id="426" r:id="rId16"/>
    <p:sldId id="451" r:id="rId17"/>
    <p:sldId id="430" r:id="rId18"/>
    <p:sldId id="366" r:id="rId19"/>
    <p:sldId id="384" r:id="rId20"/>
    <p:sldId id="431" r:id="rId21"/>
    <p:sldId id="435" r:id="rId22"/>
    <p:sldId id="453" r:id="rId23"/>
    <p:sldId id="442" r:id="rId24"/>
    <p:sldId id="443" r:id="rId25"/>
    <p:sldId id="438" r:id="rId26"/>
    <p:sldId id="433" r:id="rId27"/>
    <p:sldId id="434" r:id="rId28"/>
    <p:sldId id="436" r:id="rId29"/>
    <p:sldId id="440" r:id="rId30"/>
    <p:sldId id="276" r:id="rId31"/>
    <p:sldId id="452" r:id="rId32"/>
    <p:sldId id="307" r:id="rId33"/>
    <p:sldId id="278" r:id="rId34"/>
    <p:sldId id="410" r:id="rId35"/>
    <p:sldId id="444" r:id="rId36"/>
    <p:sldId id="445" r:id="rId37"/>
    <p:sldId id="446" r:id="rId38"/>
    <p:sldId id="447" r:id="rId39"/>
    <p:sldId id="448" r:id="rId40"/>
    <p:sldId id="449"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1" autoAdjust="0"/>
    <p:restoredTop sz="66939" autoAdjust="0"/>
  </p:normalViewPr>
  <p:slideViewPr>
    <p:cSldViewPr snapToGrid="0" snapToObjects="1">
      <p:cViewPr varScale="1">
        <p:scale>
          <a:sx n="111" d="100"/>
          <a:sy n="111" d="100"/>
        </p:scale>
        <p:origin x="1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8EE8-27E3-964C-89AC-12718F1F933D}"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EEBD6-EAA6-BB41-A4EC-95587E2DAD9E}" type="slidenum">
              <a:rPr lang="en-US" smtClean="0"/>
              <a:t>‹#›</a:t>
            </a:fld>
            <a:endParaRPr lang="en-US"/>
          </a:p>
        </p:txBody>
      </p:sp>
    </p:spTree>
    <p:extLst>
      <p:ext uri="{BB962C8B-B14F-4D97-AF65-F5344CB8AC3E}">
        <p14:creationId xmlns:p14="http://schemas.microsoft.com/office/powerpoint/2010/main" val="76607632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a:t>
            </a:fld>
            <a:endParaRPr lang="en-US" dirty="0"/>
          </a:p>
        </p:txBody>
      </p:sp>
    </p:spTree>
    <p:extLst>
      <p:ext uri="{BB962C8B-B14F-4D97-AF65-F5344CB8AC3E}">
        <p14:creationId xmlns:p14="http://schemas.microsoft.com/office/powerpoint/2010/main" val="278897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12</a:t>
            </a:fld>
            <a:endParaRPr lang="en-US"/>
          </a:p>
        </p:txBody>
      </p:sp>
    </p:spTree>
    <p:extLst>
      <p:ext uri="{BB962C8B-B14F-4D97-AF65-F5344CB8AC3E}">
        <p14:creationId xmlns:p14="http://schemas.microsoft.com/office/powerpoint/2010/main" val="380629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13</a:t>
            </a:fld>
            <a:endParaRPr lang="en-US"/>
          </a:p>
        </p:txBody>
      </p:sp>
    </p:spTree>
    <p:extLst>
      <p:ext uri="{BB962C8B-B14F-4D97-AF65-F5344CB8AC3E}">
        <p14:creationId xmlns:p14="http://schemas.microsoft.com/office/powerpoint/2010/main" val="1564774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14</a:t>
            </a:fld>
            <a:endParaRPr lang="en-US"/>
          </a:p>
        </p:txBody>
      </p:sp>
    </p:spTree>
    <p:extLst>
      <p:ext uri="{BB962C8B-B14F-4D97-AF65-F5344CB8AC3E}">
        <p14:creationId xmlns:p14="http://schemas.microsoft.com/office/powerpoint/2010/main" val="710383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15</a:t>
            </a:fld>
            <a:endParaRPr lang="en-US"/>
          </a:p>
        </p:txBody>
      </p:sp>
    </p:spTree>
    <p:extLst>
      <p:ext uri="{BB962C8B-B14F-4D97-AF65-F5344CB8AC3E}">
        <p14:creationId xmlns:p14="http://schemas.microsoft.com/office/powerpoint/2010/main" val="36886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16</a:t>
            </a:fld>
            <a:endParaRPr lang="en-US"/>
          </a:p>
        </p:txBody>
      </p:sp>
    </p:spTree>
    <p:extLst>
      <p:ext uri="{BB962C8B-B14F-4D97-AF65-F5344CB8AC3E}">
        <p14:creationId xmlns:p14="http://schemas.microsoft.com/office/powerpoint/2010/main" val="3329143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17</a:t>
            </a:fld>
            <a:endParaRPr lang="en-US"/>
          </a:p>
        </p:txBody>
      </p:sp>
    </p:spTree>
    <p:extLst>
      <p:ext uri="{BB962C8B-B14F-4D97-AF65-F5344CB8AC3E}">
        <p14:creationId xmlns:p14="http://schemas.microsoft.com/office/powerpoint/2010/main" val="368800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18</a:t>
            </a:fld>
            <a:endParaRPr lang="en-US"/>
          </a:p>
        </p:txBody>
      </p:sp>
    </p:spTree>
    <p:extLst>
      <p:ext uri="{BB962C8B-B14F-4D97-AF65-F5344CB8AC3E}">
        <p14:creationId xmlns:p14="http://schemas.microsoft.com/office/powerpoint/2010/main" val="372176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20</a:t>
            </a:fld>
            <a:endParaRPr lang="en-US"/>
          </a:p>
        </p:txBody>
      </p:sp>
    </p:spTree>
    <p:extLst>
      <p:ext uri="{BB962C8B-B14F-4D97-AF65-F5344CB8AC3E}">
        <p14:creationId xmlns:p14="http://schemas.microsoft.com/office/powerpoint/2010/main" val="113564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21</a:t>
            </a:fld>
            <a:endParaRPr lang="en-US"/>
          </a:p>
        </p:txBody>
      </p:sp>
    </p:spTree>
    <p:extLst>
      <p:ext uri="{BB962C8B-B14F-4D97-AF65-F5344CB8AC3E}">
        <p14:creationId xmlns:p14="http://schemas.microsoft.com/office/powerpoint/2010/main" val="1603010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22</a:t>
            </a:fld>
            <a:endParaRPr lang="en-US"/>
          </a:p>
        </p:txBody>
      </p:sp>
    </p:spTree>
    <p:extLst>
      <p:ext uri="{BB962C8B-B14F-4D97-AF65-F5344CB8AC3E}">
        <p14:creationId xmlns:p14="http://schemas.microsoft.com/office/powerpoint/2010/main" val="187129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a:t>
            </a:fld>
            <a:endParaRPr lang="en-US"/>
          </a:p>
        </p:txBody>
      </p:sp>
    </p:spTree>
    <p:extLst>
      <p:ext uri="{BB962C8B-B14F-4D97-AF65-F5344CB8AC3E}">
        <p14:creationId xmlns:p14="http://schemas.microsoft.com/office/powerpoint/2010/main" val="3895591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23</a:t>
            </a:fld>
            <a:endParaRPr lang="en-US"/>
          </a:p>
        </p:txBody>
      </p:sp>
    </p:spTree>
    <p:extLst>
      <p:ext uri="{BB962C8B-B14F-4D97-AF65-F5344CB8AC3E}">
        <p14:creationId xmlns:p14="http://schemas.microsoft.com/office/powerpoint/2010/main" val="186602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24</a:t>
            </a:fld>
            <a:endParaRPr lang="en-US"/>
          </a:p>
        </p:txBody>
      </p:sp>
    </p:spTree>
    <p:extLst>
      <p:ext uri="{BB962C8B-B14F-4D97-AF65-F5344CB8AC3E}">
        <p14:creationId xmlns:p14="http://schemas.microsoft.com/office/powerpoint/2010/main" val="24168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25</a:t>
            </a:fld>
            <a:endParaRPr lang="en-US"/>
          </a:p>
        </p:txBody>
      </p:sp>
    </p:spTree>
    <p:extLst>
      <p:ext uri="{BB962C8B-B14F-4D97-AF65-F5344CB8AC3E}">
        <p14:creationId xmlns:p14="http://schemas.microsoft.com/office/powerpoint/2010/main" val="3998988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26</a:t>
            </a:fld>
            <a:endParaRPr lang="en-US"/>
          </a:p>
        </p:txBody>
      </p:sp>
    </p:spTree>
    <p:extLst>
      <p:ext uri="{BB962C8B-B14F-4D97-AF65-F5344CB8AC3E}">
        <p14:creationId xmlns:p14="http://schemas.microsoft.com/office/powerpoint/2010/main" val="215343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27</a:t>
            </a:fld>
            <a:endParaRPr lang="en-US"/>
          </a:p>
        </p:txBody>
      </p:sp>
    </p:spTree>
    <p:extLst>
      <p:ext uri="{BB962C8B-B14F-4D97-AF65-F5344CB8AC3E}">
        <p14:creationId xmlns:p14="http://schemas.microsoft.com/office/powerpoint/2010/main" val="106577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28</a:t>
            </a:fld>
            <a:endParaRPr lang="en-US"/>
          </a:p>
        </p:txBody>
      </p:sp>
    </p:spTree>
    <p:extLst>
      <p:ext uri="{BB962C8B-B14F-4D97-AF65-F5344CB8AC3E}">
        <p14:creationId xmlns:p14="http://schemas.microsoft.com/office/powerpoint/2010/main" val="580346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29</a:t>
            </a:fld>
            <a:endParaRPr lang="en-US"/>
          </a:p>
        </p:txBody>
      </p:sp>
    </p:spTree>
    <p:extLst>
      <p:ext uri="{BB962C8B-B14F-4D97-AF65-F5344CB8AC3E}">
        <p14:creationId xmlns:p14="http://schemas.microsoft.com/office/powerpoint/2010/main" val="257312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30</a:t>
            </a:fld>
            <a:endParaRPr lang="en-US"/>
          </a:p>
        </p:txBody>
      </p:sp>
    </p:spTree>
    <p:extLst>
      <p:ext uri="{BB962C8B-B14F-4D97-AF65-F5344CB8AC3E}">
        <p14:creationId xmlns:p14="http://schemas.microsoft.com/office/powerpoint/2010/main" val="2907112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31</a:t>
            </a:fld>
            <a:endParaRPr lang="en-US"/>
          </a:p>
        </p:txBody>
      </p:sp>
    </p:spTree>
    <p:extLst>
      <p:ext uri="{BB962C8B-B14F-4D97-AF65-F5344CB8AC3E}">
        <p14:creationId xmlns:p14="http://schemas.microsoft.com/office/powerpoint/2010/main" val="784972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34</a:t>
            </a:fld>
            <a:endParaRPr lang="en-US"/>
          </a:p>
        </p:txBody>
      </p:sp>
    </p:spTree>
    <p:extLst>
      <p:ext uri="{BB962C8B-B14F-4D97-AF65-F5344CB8AC3E}">
        <p14:creationId xmlns:p14="http://schemas.microsoft.com/office/powerpoint/2010/main" val="389822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5</a:t>
            </a:fld>
            <a:endParaRPr lang="en-US"/>
          </a:p>
        </p:txBody>
      </p:sp>
    </p:spTree>
    <p:extLst>
      <p:ext uri="{BB962C8B-B14F-4D97-AF65-F5344CB8AC3E}">
        <p14:creationId xmlns:p14="http://schemas.microsoft.com/office/powerpoint/2010/main" val="23744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35</a:t>
            </a:fld>
            <a:endParaRPr lang="en-US"/>
          </a:p>
        </p:txBody>
      </p:sp>
    </p:spTree>
    <p:extLst>
      <p:ext uri="{BB962C8B-B14F-4D97-AF65-F5344CB8AC3E}">
        <p14:creationId xmlns:p14="http://schemas.microsoft.com/office/powerpoint/2010/main" val="3390090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36</a:t>
            </a:fld>
            <a:endParaRPr lang="en-US"/>
          </a:p>
        </p:txBody>
      </p:sp>
    </p:spTree>
    <p:extLst>
      <p:ext uri="{BB962C8B-B14F-4D97-AF65-F5344CB8AC3E}">
        <p14:creationId xmlns:p14="http://schemas.microsoft.com/office/powerpoint/2010/main" val="175175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37</a:t>
            </a:fld>
            <a:endParaRPr lang="en-US"/>
          </a:p>
        </p:txBody>
      </p:sp>
    </p:spTree>
    <p:extLst>
      <p:ext uri="{BB962C8B-B14F-4D97-AF65-F5344CB8AC3E}">
        <p14:creationId xmlns:p14="http://schemas.microsoft.com/office/powerpoint/2010/main" val="1748924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38</a:t>
            </a:fld>
            <a:endParaRPr lang="en-US"/>
          </a:p>
        </p:txBody>
      </p:sp>
    </p:spTree>
    <p:extLst>
      <p:ext uri="{BB962C8B-B14F-4D97-AF65-F5344CB8AC3E}">
        <p14:creationId xmlns:p14="http://schemas.microsoft.com/office/powerpoint/2010/main" val="1087872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39</a:t>
            </a:fld>
            <a:endParaRPr lang="en-US"/>
          </a:p>
        </p:txBody>
      </p:sp>
    </p:spTree>
    <p:extLst>
      <p:ext uri="{BB962C8B-B14F-4D97-AF65-F5344CB8AC3E}">
        <p14:creationId xmlns:p14="http://schemas.microsoft.com/office/powerpoint/2010/main" val="3390729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40</a:t>
            </a:fld>
            <a:endParaRPr lang="en-US"/>
          </a:p>
        </p:txBody>
      </p:sp>
    </p:spTree>
    <p:extLst>
      <p:ext uri="{BB962C8B-B14F-4D97-AF65-F5344CB8AC3E}">
        <p14:creationId xmlns:p14="http://schemas.microsoft.com/office/powerpoint/2010/main" val="1204349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6</a:t>
            </a:fld>
            <a:endParaRPr lang="en-US"/>
          </a:p>
        </p:txBody>
      </p:sp>
    </p:spTree>
    <p:extLst>
      <p:ext uri="{BB962C8B-B14F-4D97-AF65-F5344CB8AC3E}">
        <p14:creationId xmlns:p14="http://schemas.microsoft.com/office/powerpoint/2010/main" val="35925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7</a:t>
            </a:fld>
            <a:endParaRPr lang="en-US"/>
          </a:p>
        </p:txBody>
      </p:sp>
    </p:spTree>
    <p:extLst>
      <p:ext uri="{BB962C8B-B14F-4D97-AF65-F5344CB8AC3E}">
        <p14:creationId xmlns:p14="http://schemas.microsoft.com/office/powerpoint/2010/main" val="332139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8</a:t>
            </a:fld>
            <a:endParaRPr lang="en-US"/>
          </a:p>
        </p:txBody>
      </p:sp>
    </p:spTree>
    <p:extLst>
      <p:ext uri="{BB962C8B-B14F-4D97-AF65-F5344CB8AC3E}">
        <p14:creationId xmlns:p14="http://schemas.microsoft.com/office/powerpoint/2010/main" val="389832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9</a:t>
            </a:fld>
            <a:endParaRPr lang="en-US"/>
          </a:p>
        </p:txBody>
      </p:sp>
    </p:spTree>
    <p:extLst>
      <p:ext uri="{BB962C8B-B14F-4D97-AF65-F5344CB8AC3E}">
        <p14:creationId xmlns:p14="http://schemas.microsoft.com/office/powerpoint/2010/main" val="287591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10</a:t>
            </a:fld>
            <a:endParaRPr lang="en-US"/>
          </a:p>
        </p:txBody>
      </p:sp>
    </p:spTree>
    <p:extLst>
      <p:ext uri="{BB962C8B-B14F-4D97-AF65-F5344CB8AC3E}">
        <p14:creationId xmlns:p14="http://schemas.microsoft.com/office/powerpoint/2010/main" val="203214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11</a:t>
            </a:fld>
            <a:endParaRPr lang="en-US"/>
          </a:p>
        </p:txBody>
      </p:sp>
    </p:spTree>
    <p:extLst>
      <p:ext uri="{BB962C8B-B14F-4D97-AF65-F5344CB8AC3E}">
        <p14:creationId xmlns:p14="http://schemas.microsoft.com/office/powerpoint/2010/main" val="299695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1479-2F77-36DD-5312-1770C3372D9D}"/>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5BE586C1-D751-644B-172D-29076A4EF46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60E8D47F-CC8F-D015-F79A-00C6B45710A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F011BD-60BF-BDBF-F7CF-A80EA5C15C7E}"/>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27AFED92-86B2-F8A9-0586-208B48445225}"/>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759134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927F-5962-B9D9-7772-CB11A130CB3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2F42F38-2ED3-ED0C-D2C0-412974EF48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FEBE56A-9B57-EF86-64DA-7CF9368D314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17D902-C9C9-4C17-3FF8-B533E40C672D}"/>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245E5C28-E500-B717-4165-8A2C61322F9F}"/>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9013743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182EC-90D5-920A-AA7C-8906C8FBD8BF}"/>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9920B67-82D4-60CD-B5FF-24B87D6E88A2}"/>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740A6B6-922D-6007-B93B-4B4EA0BFC66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55DEE8-6B27-3DE0-B90E-5D61E6397966}"/>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98E5D0CB-1310-7AEF-EA99-D7C191409831}"/>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31661509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dirty="0"/>
              <a:t>Click to edit Master title style</a:t>
            </a:r>
          </a:p>
        </p:txBody>
      </p:sp>
      <p:sp>
        <p:nvSpPr>
          <p:cNvPr id="3" name="Subtitle 2"/>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Tree>
    <p:extLst>
      <p:ext uri="{BB962C8B-B14F-4D97-AF65-F5344CB8AC3E}">
        <p14:creationId xmlns:p14="http://schemas.microsoft.com/office/powerpoint/2010/main" val="2101928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CAC01DD-C5D2-2743-A861-E23185D50B7B}"/>
              </a:ext>
            </a:extLst>
          </p:cNvPr>
          <p:cNvSpPr>
            <a:spLocks noGrp="1"/>
          </p:cNvSpPr>
          <p:nvPr>
            <p:ph sz="half" idx="13"/>
          </p:nvPr>
        </p:nvSpPr>
        <p:spPr>
          <a:xfrm>
            <a:off x="402571" y="1378864"/>
            <a:ext cx="8211620"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Slide Number Placeholder 8">
            <a:extLst>
              <a:ext uri="{FF2B5EF4-FFF2-40B4-BE49-F238E27FC236}">
                <a16:creationId xmlns:a16="http://schemas.microsoft.com/office/drawing/2014/main" id="{95911817-749B-AB42-85A4-B5CC2E1EE78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5" name="Title 1">
            <a:extLst>
              <a:ext uri="{FF2B5EF4-FFF2-40B4-BE49-F238E27FC236}">
                <a16:creationId xmlns:a16="http://schemas.microsoft.com/office/drawing/2014/main" id="{F40367C9-0E35-4043-AD9A-7FEB2A7ED22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65020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Title Slide 2">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
        <p:nvSpPr>
          <p:cNvPr id="12" name="Subtitle 2">
            <a:extLst>
              <a:ext uri="{FF2B5EF4-FFF2-40B4-BE49-F238E27FC236}">
                <a16:creationId xmlns:a16="http://schemas.microsoft.com/office/drawing/2014/main" id="{22CDBCE4-8CB0-324F-9465-F935DEF48080}"/>
              </a:ext>
            </a:extLst>
          </p:cNvPr>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9" name="Title 1">
            <a:extLst>
              <a:ext uri="{FF2B5EF4-FFF2-40B4-BE49-F238E27FC236}">
                <a16:creationId xmlns:a16="http://schemas.microsoft.com/office/drawing/2014/main" id="{49EAD49E-E234-6241-9C3F-6D8BE9E7A789}"/>
              </a:ext>
            </a:extLst>
          </p:cNvPr>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dirty="0"/>
              <a:t>Click to edit Master title style</a:t>
            </a:r>
          </a:p>
        </p:txBody>
      </p:sp>
    </p:spTree>
    <p:extLst>
      <p:ext uri="{BB962C8B-B14F-4D97-AF65-F5344CB8AC3E}">
        <p14:creationId xmlns:p14="http://schemas.microsoft.com/office/powerpoint/2010/main" val="4077842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10D8928-9E44-8E48-9606-82D2FC8561CD}"/>
              </a:ext>
            </a:extLst>
          </p:cNvPr>
          <p:cNvSpPr>
            <a:spLocks noGrp="1"/>
          </p:cNvSpPr>
          <p:nvPr>
            <p:ph type="body" sz="quarter" idx="13" hasCustomPrompt="1"/>
          </p:nvPr>
        </p:nvSpPr>
        <p:spPr>
          <a:xfrm>
            <a:off x="403226" y="1374977"/>
            <a:ext cx="8208754" cy="372289"/>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Slide Number Placeholder 8">
            <a:extLst>
              <a:ext uri="{FF2B5EF4-FFF2-40B4-BE49-F238E27FC236}">
                <a16:creationId xmlns:a16="http://schemas.microsoft.com/office/drawing/2014/main" id="{1A95E5B7-80F2-5B4A-BC78-17581554550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24" name="Title 1">
            <a:extLst>
              <a:ext uri="{FF2B5EF4-FFF2-40B4-BE49-F238E27FC236}">
                <a16:creationId xmlns:a16="http://schemas.microsoft.com/office/drawing/2014/main" id="{5562D983-A37D-7945-93D2-AF85F5D77084}"/>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48343E03-DE47-1347-8AD0-EB3863603E70}"/>
              </a:ext>
            </a:extLst>
          </p:cNvPr>
          <p:cNvSpPr>
            <a:spLocks noGrp="1"/>
          </p:cNvSpPr>
          <p:nvPr>
            <p:ph sz="half" idx="14"/>
          </p:nvPr>
        </p:nvSpPr>
        <p:spPr>
          <a:xfrm>
            <a:off x="402571" y="1882100"/>
            <a:ext cx="8211620" cy="2895526"/>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57439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5" name="Slide Number Placeholder 8">
            <a:extLst>
              <a:ext uri="{FF2B5EF4-FFF2-40B4-BE49-F238E27FC236}">
                <a16:creationId xmlns:a16="http://schemas.microsoft.com/office/drawing/2014/main" id="{1613E223-F612-1941-8C94-A3B29ACCD319}"/>
              </a:ext>
            </a:extLst>
          </p:cNvPr>
          <p:cNvSpPr>
            <a:spLocks noGrp="1"/>
          </p:cNvSpPr>
          <p:nvPr userDrawn="1"/>
        </p:nvSpPr>
        <p:spPr>
          <a:xfrm>
            <a:off x="8629689"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2"/>
                </a:solidFill>
              </a:rPr>
              <a:pPr/>
              <a:t>‹#›</a:t>
            </a:fld>
            <a:endParaRPr lang="en-US" sz="800" dirty="0">
              <a:solidFill>
                <a:schemeClr val="bg2"/>
              </a:solidFill>
            </a:endParaRPr>
          </a:p>
        </p:txBody>
      </p:sp>
    </p:spTree>
    <p:extLst>
      <p:ext uri="{BB962C8B-B14F-4D97-AF65-F5344CB8AC3E}">
        <p14:creationId xmlns:p14="http://schemas.microsoft.com/office/powerpoint/2010/main" val="909948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With 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032556-A817-A444-9D7A-A69C4C241876}"/>
              </a:ext>
            </a:extLst>
          </p:cNvPr>
          <p:cNvSpPr>
            <a:spLocks noGrp="1"/>
          </p:cNvSpPr>
          <p:nvPr>
            <p:ph type="ctrTitle"/>
          </p:nvPr>
        </p:nvSpPr>
        <p:spPr>
          <a:xfrm>
            <a:off x="514311" y="1345580"/>
            <a:ext cx="8115378" cy="1540944"/>
          </a:xfrm>
        </p:spPr>
        <p:txBody>
          <a:bodyPr anchor="b">
            <a:normAutofit/>
          </a:bodyPr>
          <a:lstStyle>
            <a:lvl1pPr algn="ctr">
              <a:defRPr sz="3200" b="1">
                <a:solidFill>
                  <a:schemeClr val="bg1"/>
                </a:solidFill>
                <a:latin typeface="+mn-lt"/>
              </a:defRPr>
            </a:lvl1pPr>
          </a:lstStyle>
          <a:p>
            <a:r>
              <a:rPr lang="en-US"/>
              <a:t>Click to edit Master title style</a:t>
            </a:r>
            <a:endParaRPr lang="en-US" dirty="0"/>
          </a:p>
        </p:txBody>
      </p:sp>
      <p:sp>
        <p:nvSpPr>
          <p:cNvPr id="14" name="Slide Number Placeholder 8">
            <a:extLst>
              <a:ext uri="{FF2B5EF4-FFF2-40B4-BE49-F238E27FC236}">
                <a16:creationId xmlns:a16="http://schemas.microsoft.com/office/drawing/2014/main" id="{74B874B7-4744-B146-BA8C-DEE180A7971F}"/>
              </a:ext>
            </a:extLst>
          </p:cNvPr>
          <p:cNvSpPr>
            <a:spLocks noGrp="1"/>
          </p:cNvSpPr>
          <p:nvPr userDrawn="1"/>
        </p:nvSpPr>
        <p:spPr>
          <a:xfrm>
            <a:off x="8629688"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3325414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10A0658-5DE5-5E45-991B-3E10590452B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B3F04B4-2B9C-D243-8409-2B60B6159A4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8" name="Content Placeholder 2">
            <a:extLst>
              <a:ext uri="{FF2B5EF4-FFF2-40B4-BE49-F238E27FC236}">
                <a16:creationId xmlns:a16="http://schemas.microsoft.com/office/drawing/2014/main" id="{CFD82C39-D2FF-164E-89A6-C0673E61AEAE}"/>
              </a:ext>
            </a:extLst>
          </p:cNvPr>
          <p:cNvSpPr>
            <a:spLocks noGrp="1"/>
          </p:cNvSpPr>
          <p:nvPr>
            <p:ph sz="half" idx="13"/>
          </p:nvPr>
        </p:nvSpPr>
        <p:spPr>
          <a:xfrm>
            <a:off x="402571"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8C69AEF2-4B5E-C04E-B5A3-22147306A841}"/>
              </a:ext>
            </a:extLst>
          </p:cNvPr>
          <p:cNvSpPr>
            <a:spLocks noGrp="1"/>
          </p:cNvSpPr>
          <p:nvPr>
            <p:ph sz="half" idx="19"/>
          </p:nvPr>
        </p:nvSpPr>
        <p:spPr>
          <a:xfrm>
            <a:off x="4610002"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7145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Subheadings">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CD0FC821-9E3D-6249-8FE7-456ED4D51253}"/>
              </a:ext>
            </a:extLst>
          </p:cNvPr>
          <p:cNvSpPr>
            <a:spLocks noGrp="1"/>
          </p:cNvSpPr>
          <p:nvPr>
            <p:ph type="body" sz="quarter" idx="14" hasCustomPrompt="1"/>
          </p:nvPr>
        </p:nvSpPr>
        <p:spPr>
          <a:xfrm>
            <a:off x="4601379" y="1374297"/>
            <a:ext cx="4015678"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3" name="Text Placeholder 5">
            <a:extLst>
              <a:ext uri="{FF2B5EF4-FFF2-40B4-BE49-F238E27FC236}">
                <a16:creationId xmlns:a16="http://schemas.microsoft.com/office/drawing/2014/main" id="{DC52205C-B1BD-7945-99A9-79EFECB7DFFA}"/>
              </a:ext>
            </a:extLst>
          </p:cNvPr>
          <p:cNvSpPr>
            <a:spLocks noGrp="1"/>
          </p:cNvSpPr>
          <p:nvPr>
            <p:ph type="body" sz="quarter" idx="16" hasCustomPrompt="1"/>
          </p:nvPr>
        </p:nvSpPr>
        <p:spPr>
          <a:xfrm>
            <a:off x="402572" y="1378212"/>
            <a:ext cx="4011367"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35" name="Title 1">
            <a:extLst>
              <a:ext uri="{FF2B5EF4-FFF2-40B4-BE49-F238E27FC236}">
                <a16:creationId xmlns:a16="http://schemas.microsoft.com/office/drawing/2014/main" id="{C21A125E-8E92-1044-A120-FC8CBBE2EDC3}"/>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7" name="Slide Number Placeholder 8">
            <a:extLst>
              <a:ext uri="{FF2B5EF4-FFF2-40B4-BE49-F238E27FC236}">
                <a16:creationId xmlns:a16="http://schemas.microsoft.com/office/drawing/2014/main" id="{C28D749B-0910-6D43-9E7D-58186A2F29E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0" name="Content Placeholder 2">
            <a:extLst>
              <a:ext uri="{FF2B5EF4-FFF2-40B4-BE49-F238E27FC236}">
                <a16:creationId xmlns:a16="http://schemas.microsoft.com/office/drawing/2014/main" id="{C485EAB0-A1C3-B149-AC40-731FD84C9B80}"/>
              </a:ext>
            </a:extLst>
          </p:cNvPr>
          <p:cNvSpPr>
            <a:spLocks noGrp="1"/>
          </p:cNvSpPr>
          <p:nvPr>
            <p:ph sz="half" idx="13"/>
          </p:nvPr>
        </p:nvSpPr>
        <p:spPr>
          <a:xfrm>
            <a:off x="402571"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5FB4939C-537E-2545-B3C5-7DDE4A94308C}"/>
              </a:ext>
            </a:extLst>
          </p:cNvPr>
          <p:cNvSpPr>
            <a:spLocks noGrp="1"/>
          </p:cNvSpPr>
          <p:nvPr>
            <p:ph sz="half" idx="19"/>
          </p:nvPr>
        </p:nvSpPr>
        <p:spPr>
          <a:xfrm>
            <a:off x="4610002"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3371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589A-02E3-508B-485D-B480A1CE69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7DF5119-9A2C-FB78-9DB5-2B187181F0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7BD76BB-97B8-637B-1142-25D12D0043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AED05A-926E-2AA7-2068-24565F155152}"/>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9869D1AF-4C2C-D109-1B64-0D6B1EC6D3B3}"/>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1401118773"/>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7677174-565C-E846-8403-BB5BCE028B45}"/>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6" name="Slide Number Placeholder 8">
            <a:extLst>
              <a:ext uri="{FF2B5EF4-FFF2-40B4-BE49-F238E27FC236}">
                <a16:creationId xmlns:a16="http://schemas.microsoft.com/office/drawing/2014/main" id="{ACC68EC8-408B-774F-911C-1D2C124A3741}"/>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5285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403225" y="1378863"/>
            <a:ext cx="8210966" cy="3398763"/>
          </a:xfrm>
        </p:spPr>
        <p:txBody>
          <a:bodyPr/>
          <a:lstStyle/>
          <a:p>
            <a:r>
              <a:rPr lang="en-US"/>
              <a:t>Click icon to add picture</a:t>
            </a:r>
          </a:p>
        </p:txBody>
      </p:sp>
      <p:sp>
        <p:nvSpPr>
          <p:cNvPr id="20" name="Title 1">
            <a:extLst>
              <a:ext uri="{FF2B5EF4-FFF2-40B4-BE49-F238E27FC236}">
                <a16:creationId xmlns:a16="http://schemas.microsoft.com/office/drawing/2014/main" id="{562381AD-146B-5F4B-B5D0-575D144DD62D}"/>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3" name="Slide Number Placeholder 8">
            <a:extLst>
              <a:ext uri="{FF2B5EF4-FFF2-40B4-BE49-F238E27FC236}">
                <a16:creationId xmlns:a16="http://schemas.microsoft.com/office/drawing/2014/main" id="{012C525D-F686-EB45-A7C0-FF3F1CC6210B}"/>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16764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16" name="Text Placeholder 5">
            <a:extLst>
              <a:ext uri="{FF2B5EF4-FFF2-40B4-BE49-F238E27FC236}">
                <a16:creationId xmlns:a16="http://schemas.microsoft.com/office/drawing/2014/main" id="{9E73A337-4C33-1E4C-BAE9-8D3121B2473F}"/>
              </a:ext>
            </a:extLst>
          </p:cNvPr>
          <p:cNvSpPr>
            <a:spLocks noGrp="1"/>
          </p:cNvSpPr>
          <p:nvPr>
            <p:ph type="body" sz="quarter" idx="16" hasCustomPrompt="1"/>
          </p:nvPr>
        </p:nvSpPr>
        <p:spPr>
          <a:xfrm>
            <a:off x="402571" y="1378212"/>
            <a:ext cx="8213833"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Picture Placeholder 3">
            <a:extLst>
              <a:ext uri="{FF2B5EF4-FFF2-40B4-BE49-F238E27FC236}">
                <a16:creationId xmlns:a16="http://schemas.microsoft.com/office/drawing/2014/main" id="{A7F9AB2E-1B8B-0F44-96EF-B277A7F83E81}"/>
              </a:ext>
            </a:extLst>
          </p:cNvPr>
          <p:cNvSpPr>
            <a:spLocks noGrp="1"/>
          </p:cNvSpPr>
          <p:nvPr>
            <p:ph type="pic" sz="quarter" idx="17"/>
          </p:nvPr>
        </p:nvSpPr>
        <p:spPr>
          <a:xfrm>
            <a:off x="403225" y="1882101"/>
            <a:ext cx="8208743" cy="2895525"/>
          </a:xfrm>
        </p:spPr>
        <p:txBody>
          <a:bodyPr/>
          <a:lstStyle/>
          <a:p>
            <a:r>
              <a:rPr lang="en-US"/>
              <a:t>Click icon to add picture</a:t>
            </a:r>
          </a:p>
        </p:txBody>
      </p:sp>
      <p:sp>
        <p:nvSpPr>
          <p:cNvPr id="29" name="Title 1">
            <a:extLst>
              <a:ext uri="{FF2B5EF4-FFF2-40B4-BE49-F238E27FC236}">
                <a16:creationId xmlns:a16="http://schemas.microsoft.com/office/drawing/2014/main" id="{E9A73161-1B8F-B74C-AD3E-17C330B67E20}"/>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1" name="Slide Number Placeholder 8">
            <a:extLst>
              <a:ext uri="{FF2B5EF4-FFF2-40B4-BE49-F238E27FC236}">
                <a16:creationId xmlns:a16="http://schemas.microsoft.com/office/drawing/2014/main" id="{5CDD6DF2-49B5-B745-BFCC-E22792F6E8CE}"/>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95626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3"/>
            <a:ext cx="3187291" cy="3408407"/>
          </a:xfrm>
        </p:spPr>
        <p:txBody>
          <a:bodyPr/>
          <a:lstStyle/>
          <a:p>
            <a:r>
              <a:rPr lang="en-US"/>
              <a:t>Click icon to add picture</a:t>
            </a:r>
          </a:p>
        </p:txBody>
      </p:sp>
      <p:sp>
        <p:nvSpPr>
          <p:cNvPr id="26" name="Title 1">
            <a:extLst>
              <a:ext uri="{FF2B5EF4-FFF2-40B4-BE49-F238E27FC236}">
                <a16:creationId xmlns:a16="http://schemas.microsoft.com/office/drawing/2014/main" id="{1E1B1EEA-0C6E-0F47-8F57-515A3BDEDBDB}"/>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8" name="Slide Number Placeholder 8">
            <a:extLst>
              <a:ext uri="{FF2B5EF4-FFF2-40B4-BE49-F238E27FC236}">
                <a16:creationId xmlns:a16="http://schemas.microsoft.com/office/drawing/2014/main" id="{642E5146-4E1E-ED4D-9028-813208BC032C}"/>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7" name="Content Placeholder 2">
            <a:extLst>
              <a:ext uri="{FF2B5EF4-FFF2-40B4-BE49-F238E27FC236}">
                <a16:creationId xmlns:a16="http://schemas.microsoft.com/office/drawing/2014/main" id="{536D2FD5-B78A-9E43-ACC5-20522CC19AB9}"/>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0717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3 Pictures">
    <p:spTree>
      <p:nvGrpSpPr>
        <p:cNvPr id="1" name=""/>
        <p:cNvGrpSpPr/>
        <p:nvPr/>
      </p:nvGrpSpPr>
      <p:grpSpPr>
        <a:xfrm>
          <a:off x="0" y="0"/>
          <a:ext cx="0" cy="0"/>
          <a:chOff x="0" y="0"/>
          <a:chExt cx="0" cy="0"/>
        </a:xfrm>
      </p:grpSpPr>
      <p:sp>
        <p:nvSpPr>
          <p:cNvPr id="32" name="Slide Number Placeholder 8">
            <a:extLst>
              <a:ext uri="{FF2B5EF4-FFF2-40B4-BE49-F238E27FC236}">
                <a16:creationId xmlns:a16="http://schemas.microsoft.com/office/drawing/2014/main" id="{259ADB6B-7874-0544-A977-F35931AAD6E5}"/>
              </a:ext>
            </a:extLst>
          </p:cNvPr>
          <p:cNvSpPr>
            <a:spLocks noGrp="1"/>
          </p:cNvSpPr>
          <p:nvPr userDrawn="1"/>
        </p:nvSpPr>
        <p:spPr>
          <a:xfrm>
            <a:off x="8629689" y="103009"/>
            <a:ext cx="423746" cy="273844"/>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00" dirty="0">
              <a:solidFill>
                <a:schemeClr val="bg2"/>
              </a:solidFill>
            </a:endParaRPr>
          </a:p>
        </p:txBody>
      </p:sp>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4"/>
            <a:ext cx="3188736" cy="1016704"/>
          </a:xfrm>
        </p:spPr>
        <p:txBody>
          <a:bodyPr/>
          <a:lstStyle/>
          <a:p>
            <a:r>
              <a:rPr lang="en-US"/>
              <a:t>Click icon to add picture</a:t>
            </a:r>
          </a:p>
        </p:txBody>
      </p:sp>
      <p:sp>
        <p:nvSpPr>
          <p:cNvPr id="20" name="Picture Placeholder 3">
            <a:extLst>
              <a:ext uri="{FF2B5EF4-FFF2-40B4-BE49-F238E27FC236}">
                <a16:creationId xmlns:a16="http://schemas.microsoft.com/office/drawing/2014/main" id="{B69540A8-1CF4-574D-9416-797978480FE6}"/>
              </a:ext>
            </a:extLst>
          </p:cNvPr>
          <p:cNvSpPr>
            <a:spLocks noGrp="1"/>
          </p:cNvSpPr>
          <p:nvPr>
            <p:ph type="pic" sz="quarter" idx="14"/>
          </p:nvPr>
        </p:nvSpPr>
        <p:spPr>
          <a:xfrm>
            <a:off x="5425455" y="2567180"/>
            <a:ext cx="3188733" cy="1016705"/>
          </a:xfrm>
        </p:spPr>
        <p:txBody>
          <a:bodyPr/>
          <a:lstStyle/>
          <a:p>
            <a:r>
              <a:rPr lang="en-US"/>
              <a:t>Click icon to add picture</a:t>
            </a:r>
          </a:p>
        </p:txBody>
      </p:sp>
      <p:sp>
        <p:nvSpPr>
          <p:cNvPr id="23" name="Picture Placeholder 3">
            <a:extLst>
              <a:ext uri="{FF2B5EF4-FFF2-40B4-BE49-F238E27FC236}">
                <a16:creationId xmlns:a16="http://schemas.microsoft.com/office/drawing/2014/main" id="{EC7F2BB0-FAA7-694A-9F1F-5FB1FE521BCE}"/>
              </a:ext>
            </a:extLst>
          </p:cNvPr>
          <p:cNvSpPr>
            <a:spLocks noGrp="1"/>
          </p:cNvSpPr>
          <p:nvPr>
            <p:ph type="pic" sz="quarter" idx="15"/>
          </p:nvPr>
        </p:nvSpPr>
        <p:spPr>
          <a:xfrm>
            <a:off x="5425455" y="3755497"/>
            <a:ext cx="3188736" cy="1016705"/>
          </a:xfrm>
        </p:spPr>
        <p:txBody>
          <a:bodyPr/>
          <a:lstStyle/>
          <a:p>
            <a:r>
              <a:rPr lang="en-US"/>
              <a:t>Click icon to add picture</a:t>
            </a:r>
          </a:p>
        </p:txBody>
      </p:sp>
      <p:sp>
        <p:nvSpPr>
          <p:cNvPr id="27" name="Title 1">
            <a:extLst>
              <a:ext uri="{FF2B5EF4-FFF2-40B4-BE49-F238E27FC236}">
                <a16:creationId xmlns:a16="http://schemas.microsoft.com/office/drawing/2014/main" id="{9940B2B5-C8A8-BE41-9A4F-9978F2F58F9C}"/>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C3A15B2-22CE-7A47-8880-829766A5510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1" name="Content Placeholder 2">
            <a:extLst>
              <a:ext uri="{FF2B5EF4-FFF2-40B4-BE49-F238E27FC236}">
                <a16:creationId xmlns:a16="http://schemas.microsoft.com/office/drawing/2014/main" id="{D53C1209-9A6C-4B4E-9F7A-5BA131E32CFD}"/>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16623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3 Picture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6022536" y="2782907"/>
            <a:ext cx="2588790" cy="1994701"/>
          </a:xfrm>
        </p:spPr>
        <p:txBody>
          <a:bodyPr/>
          <a:lstStyle/>
          <a:p>
            <a:r>
              <a:rPr lang="en-US"/>
              <a:t>Click icon to add picture</a:t>
            </a:r>
          </a:p>
        </p:txBody>
      </p:sp>
      <p:sp>
        <p:nvSpPr>
          <p:cNvPr id="11" name="Picture Placeholder 3">
            <a:extLst>
              <a:ext uri="{FF2B5EF4-FFF2-40B4-BE49-F238E27FC236}">
                <a16:creationId xmlns:a16="http://schemas.microsoft.com/office/drawing/2014/main" id="{9CBE3E61-7BCA-0649-8C7E-8FBCB071EF20}"/>
              </a:ext>
            </a:extLst>
          </p:cNvPr>
          <p:cNvSpPr>
            <a:spLocks noGrp="1"/>
          </p:cNvSpPr>
          <p:nvPr>
            <p:ph type="pic" sz="quarter" idx="15"/>
          </p:nvPr>
        </p:nvSpPr>
        <p:spPr>
          <a:xfrm>
            <a:off x="402573" y="2782907"/>
            <a:ext cx="2597136" cy="1994715"/>
          </a:xfrm>
        </p:spPr>
        <p:txBody>
          <a:bodyPr/>
          <a:lstStyle/>
          <a:p>
            <a:r>
              <a:rPr lang="en-US"/>
              <a:t>Click icon to add picture</a:t>
            </a:r>
          </a:p>
        </p:txBody>
      </p:sp>
      <p:sp>
        <p:nvSpPr>
          <p:cNvPr id="14" name="Picture Placeholder 3">
            <a:extLst>
              <a:ext uri="{FF2B5EF4-FFF2-40B4-BE49-F238E27FC236}">
                <a16:creationId xmlns:a16="http://schemas.microsoft.com/office/drawing/2014/main" id="{E4A3B46C-313A-5F4F-A80F-DD17C1B5C8D1}"/>
              </a:ext>
            </a:extLst>
          </p:cNvPr>
          <p:cNvSpPr>
            <a:spLocks noGrp="1"/>
          </p:cNvSpPr>
          <p:nvPr>
            <p:ph type="pic" sz="quarter" idx="16"/>
          </p:nvPr>
        </p:nvSpPr>
        <p:spPr>
          <a:xfrm>
            <a:off x="3212553" y="2782907"/>
            <a:ext cx="2594522" cy="1994709"/>
          </a:xfrm>
        </p:spPr>
        <p:txBody>
          <a:bodyPr/>
          <a:lstStyle/>
          <a:p>
            <a:r>
              <a:rPr lang="en-US"/>
              <a:t>Click icon to add picture</a:t>
            </a:r>
            <a:endParaRPr lang="en-US" dirty="0"/>
          </a:p>
        </p:txBody>
      </p:sp>
      <p:sp>
        <p:nvSpPr>
          <p:cNvPr id="27" name="Title 1">
            <a:extLst>
              <a:ext uri="{FF2B5EF4-FFF2-40B4-BE49-F238E27FC236}">
                <a16:creationId xmlns:a16="http://schemas.microsoft.com/office/drawing/2014/main" id="{88D18555-D82A-8240-B9F6-15BEC9B4CCA7}"/>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0" name="Slide Number Placeholder 8">
            <a:extLst>
              <a:ext uri="{FF2B5EF4-FFF2-40B4-BE49-F238E27FC236}">
                <a16:creationId xmlns:a16="http://schemas.microsoft.com/office/drawing/2014/main" id="{2116E88B-47B5-F644-A01B-626E8BB87AB5}"/>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9" name="Content Placeholder 2">
            <a:extLst>
              <a:ext uri="{FF2B5EF4-FFF2-40B4-BE49-F238E27FC236}">
                <a16:creationId xmlns:a16="http://schemas.microsoft.com/office/drawing/2014/main" id="{BE0C27BA-02F8-134D-A9AB-376BB1A59697}"/>
              </a:ext>
            </a:extLst>
          </p:cNvPr>
          <p:cNvSpPr>
            <a:spLocks noGrp="1"/>
          </p:cNvSpPr>
          <p:nvPr>
            <p:ph sz="half" idx="17"/>
          </p:nvPr>
        </p:nvSpPr>
        <p:spPr>
          <a:xfrm>
            <a:off x="402571" y="1378864"/>
            <a:ext cx="8211620" cy="1223561"/>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6190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8FF6-37DA-B3A2-EF64-95A9AAC775D6}"/>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BBFFA803-B698-4A37-5F12-DDEAB744E6B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1994B2-18EB-FEE2-48CE-7C1BC8F3C2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4FE51F2-8A53-85E1-7E3E-5D849EADE940}"/>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08DC6745-826B-175C-5631-674B314358E8}"/>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41209518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FE0-93B6-89C4-74F2-80A31BB4944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0309C63-073F-0E6D-676A-17B51C39D635}"/>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77ADBBC-725C-FB8B-4FE1-8BDE0E748886}"/>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6C782DF-DA11-41E4-CA22-FFA1CE526E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9DB704A-3867-6B6C-E6FC-933DF74B0211}"/>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69885EED-C729-BADF-027E-A9E1C4C14001}"/>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7196009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A91E-30DA-00D0-81C6-03C55195E794}"/>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9AD3F9DA-D24C-A8C2-EAC1-719A874E170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CD3E04F6-9EBF-7437-5036-1758CE68E250}"/>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769BCCB-202B-6B77-CDD7-F346C0679E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9262A4BC-81FC-8AD0-F5BF-C6BDF9B914FB}"/>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B8AE087-5FBE-2920-D2EF-726FB7A6A22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883F9B9-A1D9-DB07-2233-DC1B90B76AB2}"/>
              </a:ext>
            </a:extLst>
          </p:cNvPr>
          <p:cNvSpPr>
            <a:spLocks noGrp="1"/>
          </p:cNvSpPr>
          <p:nvPr>
            <p:ph type="ftr" sz="quarter" idx="11"/>
          </p:nvPr>
        </p:nvSpPr>
        <p:spPr/>
        <p:txBody>
          <a:bodyPr/>
          <a:lstStyle/>
          <a:p>
            <a:r>
              <a:rPr lang="en-US"/>
              <a:t>DEPARTMENT OR SECTION TITLE GOES HERE</a:t>
            </a:r>
          </a:p>
        </p:txBody>
      </p:sp>
      <p:sp>
        <p:nvSpPr>
          <p:cNvPr id="9" name="Slide Number Placeholder 8">
            <a:extLst>
              <a:ext uri="{FF2B5EF4-FFF2-40B4-BE49-F238E27FC236}">
                <a16:creationId xmlns:a16="http://schemas.microsoft.com/office/drawing/2014/main" id="{0012BC55-8E04-91DE-121A-DBF4E43AA970}"/>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5944756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EE98-E857-A16B-7EDE-2985C01B5E0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7155186-B807-BECE-5709-2ADA586C925F}"/>
              </a:ext>
            </a:extLst>
          </p:cNvPr>
          <p:cNvSpPr>
            <a:spLocks noGrp="1"/>
          </p:cNvSpPr>
          <p:nvPr>
            <p:ph type="dt" sz="half" idx="10"/>
          </p:nvPr>
        </p:nvSpPr>
        <p:spPr/>
        <p:txBody>
          <a:bodyPr/>
          <a:lstStyle/>
          <a:p>
            <a:fld id="{7EF88458-6548-4548-B40B-CCC8ABAD1D48}" type="datetimeFigureOut">
              <a:rPr lang="en-GB" smtClean="0"/>
              <a:t>05/01/2024</a:t>
            </a:fld>
            <a:endParaRPr lang="en-GB"/>
          </a:p>
        </p:txBody>
      </p:sp>
      <p:sp>
        <p:nvSpPr>
          <p:cNvPr id="4" name="Footer Placeholder 3">
            <a:extLst>
              <a:ext uri="{FF2B5EF4-FFF2-40B4-BE49-F238E27FC236}">
                <a16:creationId xmlns:a16="http://schemas.microsoft.com/office/drawing/2014/main" id="{27161233-88C5-80E7-E23D-2DEF41407F2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82A3E5-FAB0-5FCB-B7DB-FFCF766040FD}"/>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90514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52997A-882C-498F-0403-F9EF157B475D}"/>
              </a:ext>
            </a:extLst>
          </p:cNvPr>
          <p:cNvSpPr>
            <a:spLocks noGrp="1"/>
          </p:cNvSpPr>
          <p:nvPr>
            <p:ph type="dt" sz="half" idx="10"/>
          </p:nvPr>
        </p:nvSpPr>
        <p:spPr/>
        <p:txBody>
          <a:bodyPr/>
          <a:lstStyle/>
          <a:p>
            <a:fld id="{7EF88458-6548-4548-B40B-CCC8ABAD1D48}" type="datetimeFigureOut">
              <a:rPr lang="en-GB" smtClean="0"/>
              <a:t>05/01/2024</a:t>
            </a:fld>
            <a:endParaRPr lang="en-GB"/>
          </a:p>
        </p:txBody>
      </p:sp>
      <p:sp>
        <p:nvSpPr>
          <p:cNvPr id="3" name="Footer Placeholder 2">
            <a:extLst>
              <a:ext uri="{FF2B5EF4-FFF2-40B4-BE49-F238E27FC236}">
                <a16:creationId xmlns:a16="http://schemas.microsoft.com/office/drawing/2014/main" id="{4F3640CD-3E66-0B9D-45AF-567656ACA06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05389C-48E9-D338-8DD9-93808447F998}"/>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780665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EFF3-30AD-E4CD-BA80-5DCBD618C0AB}"/>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82991E13-E8A4-61DF-3277-B4918C69D7F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083DDE3-68E4-C25A-3F58-6059D109F7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F78BB35-120A-BF3E-0CB9-6563DCF53D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F8D8960-CF78-D812-EE4D-1C0A445B8DDD}"/>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BD238A4F-EC91-16D5-96CF-B414C7C9BC27}"/>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73875109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0952-E492-711D-BC5A-AD8ED038FF6F}"/>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0E154C51-0E0D-FCFA-AC16-734837F73A7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C4FEEA54-4518-3713-1A8A-636D047FB1E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39A58D4-9B6E-E8C0-C9C4-DF6BB8AB297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B98943-C527-6103-9287-70309DCFBA07}"/>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FB2FC433-70A9-726E-E244-D0D327ED7D64}"/>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194198006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E3DA2-8DF1-9EA3-23AF-4269B8F1F10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7D5603CC-FFDD-D1E0-FD85-EFC175E49C8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CE9A8A2-A303-543C-F436-08FE903A1DD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B69B457-06AE-E875-B1D0-36D43460867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DEPARTMENT OR SECTION TITLE GOES HERE</a:t>
            </a:r>
          </a:p>
        </p:txBody>
      </p:sp>
      <p:sp>
        <p:nvSpPr>
          <p:cNvPr id="6" name="Slide Number Placeholder 5">
            <a:extLst>
              <a:ext uri="{FF2B5EF4-FFF2-40B4-BE49-F238E27FC236}">
                <a16:creationId xmlns:a16="http://schemas.microsoft.com/office/drawing/2014/main" id="{13338812-486D-BF66-890F-CECD3F1CC8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AA10EC0-CC52-A246-A2C3-81389B6F8C64}" type="slidenum">
              <a:rPr lang="en-US" smtClean="0"/>
              <a:t>‹#›</a:t>
            </a:fld>
            <a:endParaRPr lang="en-US"/>
          </a:p>
        </p:txBody>
      </p:sp>
    </p:spTree>
    <p:extLst>
      <p:ext uri="{BB962C8B-B14F-4D97-AF65-F5344CB8AC3E}">
        <p14:creationId xmlns:p14="http://schemas.microsoft.com/office/powerpoint/2010/main" val="285867202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4" r:id="rId13"/>
    <p:sldLayoutId id="2147483670" r:id="rId14"/>
    <p:sldLayoutId id="2147483677" r:id="rId15"/>
    <p:sldLayoutId id="2147483663" r:id="rId16"/>
    <p:sldLayoutId id="2147483676" r:id="rId17"/>
    <p:sldLayoutId id="2147483664" r:id="rId18"/>
    <p:sldLayoutId id="2147483678" r:id="rId19"/>
    <p:sldLayoutId id="2147483666" r:id="rId20"/>
    <p:sldLayoutId id="2147483679" r:id="rId21"/>
    <p:sldLayoutId id="2147483682" r:id="rId22"/>
    <p:sldLayoutId id="2147483680" r:id="rId23"/>
    <p:sldLayoutId id="2147483681" r:id="rId24"/>
    <p:sldLayoutId id="2147483684" r:id="rId2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unsplash.com/photos/UI_RXmPnNK8"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mages.unsplash.com/photo-1590698933947-a202b069a861?ixlib=rb-1.2.1&amp;ixid=MnwxMjA3fDB8MHxwaG90by1wYWdlfHx8fGVufDB8fHx8&amp;auto=format&amp;fit=crop&amp;w=870&amp;q=80"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upload.wikimedia.org/wikipedia/commons/0/09/New_California_counties_map.JPG"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images.unsplash.com/photo-1515861461225-1488dfdaf0a8?ixlib=rb-1.2.1&amp;ixid=MnwxMjA3fDB8MHxwaG90by1wYWdlfHx8fGVufDB8fHx8&amp;auto=format&amp;fit=crop&amp;w=1470&amp;q=80" TargetMode="External"/><Relationship Id="rId7" Type="http://schemas.openxmlformats.org/officeDocument/2006/relationships/image" Target="../media/image38.sv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ourworldindata.org/mental-health" TargetMode="External"/><Relationship Id="rId4" Type="http://schemas.openxmlformats.org/officeDocument/2006/relationships/image" Target="../media/image36.jpe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unsplash.com/photos/bmJAXAz6ad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pearson.com/en-gb/search.html?aq=Carlson%20Physiology-of-Behavior-Global-Edition-12th-Edition" TargetMode="External"/><Relationship Id="rId2" Type="http://schemas.openxmlformats.org/officeDocument/2006/relationships/hyperlink" Target="http://www.unsplash.com/"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aihw.gov.au/reports/indigenous-health-welfare/indigenous-health-welfare-2015/contents/determinants-of-health-key-points"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doi.org/10.1186/1471-2458-14-492" TargetMode="External"/><Relationship Id="rId4" Type="http://schemas.openxmlformats.org/officeDocument/2006/relationships/hyperlink" Target="https://doi.org/10.3389/fpsyg.2016.00295"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002/smi.2460060303" TargetMode="External"/><Relationship Id="rId3" Type="http://schemas.openxmlformats.org/officeDocument/2006/relationships/hyperlink" Target="https://doi.org/10.1093/oxfordjournals.aje.a112674" TargetMode="External"/><Relationship Id="rId7" Type="http://schemas.openxmlformats.org/officeDocument/2006/relationships/hyperlink" Target="https://doi.org/10.1080/13548506.2012.686619"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doi.org/10.1056/nejm199108293250903" TargetMode="External"/><Relationship Id="rId5" Type="http://schemas.openxmlformats.org/officeDocument/2006/relationships/hyperlink" Target="https://doi.org/10.1016/S0022-3999(03)00073-4" TargetMode="External"/><Relationship Id="rId4" Type="http://schemas.openxmlformats.org/officeDocument/2006/relationships/hyperlink" Target="https://doi.org/10.1037/0033-2909.130.6.887"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iac.2010.09.010"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oi.org/10.1016/0022-3999(67)90010-4"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02/per.2410010304"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doi.org/10.3389/fpsyg.2021.584333" TargetMode="External"/><Relationship Id="rId4" Type="http://schemas.openxmlformats.org/officeDocument/2006/relationships/hyperlink" Target="https://doi.org/10.1371/journal.pone.002030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32598/bcn.11.covid19.1168.2"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doi.org/10.1016/j.psyneuen.2017.09.016" TargetMode="External"/><Relationship Id="rId4" Type="http://schemas.openxmlformats.org/officeDocument/2006/relationships/hyperlink" Target="https://doi.org/10.1037/0033-2909.130.4.60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97/00001648-200105000-00015"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doi.org/10.1186/s12889-020-09752-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robheirene.notion.site/Stress-3b33dcb5bbc6476597c917a8d0fcd957"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images.unsplash.com/photo-1600725935160-f67ee4f6084a?ixlib=rb-1.2.1&amp;ixid=MnwxMjA3fDB8MHxwaG90by1wYWdlfHx8fGVufDB8fHx8&amp;auto=format&amp;fit=crop&amp;w=2670&amp;q=80"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hyperlink" Target="https://images.unsplash.com/photo-1580709430621-697349bd4bb9?ixlib=rb-1.2.1&amp;ixid=MnwxMjA3fDB8MHxwaG90by1wYWdlfHx8fGVufDB8fHx8&amp;auto=format&amp;fit=crop&amp;w=1744&amp;q=80"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49D-DA51-EE4B-9BCB-B0ABEA67D6EF}"/>
              </a:ext>
            </a:extLst>
          </p:cNvPr>
          <p:cNvSpPr>
            <a:spLocks noGrp="1"/>
          </p:cNvSpPr>
          <p:nvPr>
            <p:ph type="ctrTitle"/>
          </p:nvPr>
        </p:nvSpPr>
        <p:spPr>
          <a:xfrm>
            <a:off x="557560" y="1703873"/>
            <a:ext cx="8028880" cy="630000"/>
          </a:xfrm>
        </p:spPr>
        <p:txBody>
          <a:bodyPr>
            <a:noAutofit/>
          </a:bodyPr>
          <a:lstStyle/>
          <a:p>
            <a:r>
              <a:rPr lang="en-US" sz="3600" dirty="0">
                <a:solidFill>
                  <a:srgbClr val="002060"/>
                </a:solidFill>
                <a:latin typeface="Tw Cen MT" panose="020B0602020104020603" pitchFamily="34" charset="0"/>
              </a:rPr>
              <a:t>PSYC003: </a:t>
            </a:r>
            <a:r>
              <a:rPr lang="en-GB" sz="3600" dirty="0">
                <a:solidFill>
                  <a:srgbClr val="002060"/>
                </a:solidFill>
                <a:latin typeface="Tw Cen MT" panose="020B0602020104020603" pitchFamily="34" charset="0"/>
              </a:rPr>
              <a:t>Psychological Influences on Health &amp; Behaviour</a:t>
            </a:r>
            <a:endParaRPr lang="en-US" sz="3600" dirty="0">
              <a:solidFill>
                <a:srgbClr val="002060"/>
              </a:solidFill>
              <a:latin typeface="Tw Cen MT" panose="020B0602020104020603" pitchFamily="34" charset="0"/>
            </a:endParaRPr>
          </a:p>
        </p:txBody>
      </p:sp>
      <p:sp>
        <p:nvSpPr>
          <p:cNvPr id="3" name="Subtitle 2">
            <a:extLst>
              <a:ext uri="{FF2B5EF4-FFF2-40B4-BE49-F238E27FC236}">
                <a16:creationId xmlns:a16="http://schemas.microsoft.com/office/drawing/2014/main" id="{C5FC5953-5326-2A4B-B611-1BF67D7B2D27}"/>
              </a:ext>
            </a:extLst>
          </p:cNvPr>
          <p:cNvSpPr>
            <a:spLocks noGrp="1"/>
          </p:cNvSpPr>
          <p:nvPr>
            <p:ph type="subTitle" idx="1"/>
          </p:nvPr>
        </p:nvSpPr>
        <p:spPr>
          <a:xfrm>
            <a:off x="557560" y="2990070"/>
            <a:ext cx="8028880" cy="331604"/>
          </a:xfrm>
        </p:spPr>
        <p:txBody>
          <a:bodyPr>
            <a:noAutofit/>
          </a:bodyPr>
          <a:lstStyle/>
          <a:p>
            <a:r>
              <a:rPr lang="en-US" sz="2400" dirty="0">
                <a:solidFill>
                  <a:srgbClr val="002060"/>
                </a:solidFill>
                <a:latin typeface="Tw Cen MT" panose="020B0602020104020603" pitchFamily="34" charset="0"/>
              </a:rPr>
              <a:t>Stress &amp; Coping</a:t>
            </a:r>
          </a:p>
        </p:txBody>
      </p:sp>
      <p:sp>
        <p:nvSpPr>
          <p:cNvPr id="4" name="Text Placeholder 3">
            <a:extLst>
              <a:ext uri="{FF2B5EF4-FFF2-40B4-BE49-F238E27FC236}">
                <a16:creationId xmlns:a16="http://schemas.microsoft.com/office/drawing/2014/main" id="{41234D5A-8634-C144-9744-4C3A3E1BDA39}"/>
              </a:ext>
            </a:extLst>
          </p:cNvPr>
          <p:cNvSpPr>
            <a:spLocks noGrp="1"/>
          </p:cNvSpPr>
          <p:nvPr>
            <p:ph type="body" sz="quarter" idx="10"/>
          </p:nvPr>
        </p:nvSpPr>
        <p:spPr>
          <a:xfrm>
            <a:off x="1143000" y="3393881"/>
            <a:ext cx="6858000" cy="223295"/>
          </a:xfrm>
        </p:spPr>
        <p:txBody>
          <a:bodyPr/>
          <a:lstStyle/>
          <a:p>
            <a:r>
              <a:rPr lang="en-US" sz="1600" dirty="0">
                <a:solidFill>
                  <a:srgbClr val="002060"/>
                </a:solidFill>
                <a:latin typeface="Tw Cen MT" panose="020B0602020104020603" pitchFamily="34" charset="0"/>
              </a:rPr>
              <a:t>School of Psychology, University of Plymouth</a:t>
            </a:r>
          </a:p>
        </p:txBody>
      </p:sp>
      <p:sp>
        <p:nvSpPr>
          <p:cNvPr id="5" name="Text Placeholder 4">
            <a:extLst>
              <a:ext uri="{FF2B5EF4-FFF2-40B4-BE49-F238E27FC236}">
                <a16:creationId xmlns:a16="http://schemas.microsoft.com/office/drawing/2014/main" id="{9304BDF2-FF15-FD48-A4AD-C01566B3245B}"/>
              </a:ext>
            </a:extLst>
          </p:cNvPr>
          <p:cNvSpPr>
            <a:spLocks noGrp="1"/>
          </p:cNvSpPr>
          <p:nvPr>
            <p:ph type="body" sz="quarter" idx="11"/>
          </p:nvPr>
        </p:nvSpPr>
        <p:spPr>
          <a:xfrm>
            <a:off x="1143000" y="3761591"/>
            <a:ext cx="6858000" cy="223295"/>
          </a:xfrm>
        </p:spPr>
        <p:txBody>
          <a:bodyPr/>
          <a:lstStyle/>
          <a:p>
            <a:r>
              <a:rPr lang="en-US" sz="1600" dirty="0">
                <a:solidFill>
                  <a:srgbClr val="002060"/>
                </a:solidFill>
                <a:latin typeface="Tw Cen MT" panose="020B0602020104020603" pitchFamily="34" charset="0"/>
              </a:rPr>
              <a:t>Dr Rob Heirene</a:t>
            </a:r>
          </a:p>
        </p:txBody>
      </p:sp>
      <p:sp>
        <p:nvSpPr>
          <p:cNvPr id="6" name="Text Placeholder 5">
            <a:extLst>
              <a:ext uri="{FF2B5EF4-FFF2-40B4-BE49-F238E27FC236}">
                <a16:creationId xmlns:a16="http://schemas.microsoft.com/office/drawing/2014/main" id="{6EF204B7-0869-E444-B7B3-D10ECF63428F}"/>
              </a:ext>
            </a:extLst>
          </p:cNvPr>
          <p:cNvSpPr>
            <a:spLocks noGrp="1"/>
          </p:cNvSpPr>
          <p:nvPr>
            <p:ph type="body" sz="quarter" idx="12"/>
          </p:nvPr>
        </p:nvSpPr>
        <p:spPr>
          <a:xfrm>
            <a:off x="1143000" y="4122393"/>
            <a:ext cx="6858000" cy="223295"/>
          </a:xfrm>
        </p:spPr>
        <p:txBody>
          <a:bodyPr/>
          <a:lstStyle/>
          <a:p>
            <a:r>
              <a:rPr lang="en-US" sz="1600" dirty="0">
                <a:solidFill>
                  <a:srgbClr val="002060"/>
                </a:solidFill>
                <a:latin typeface="Tw Cen MT" panose="020B0602020104020603" pitchFamily="34" charset="0"/>
              </a:rPr>
              <a:t>March 2023</a:t>
            </a:r>
          </a:p>
        </p:txBody>
      </p:sp>
    </p:spTree>
    <p:extLst>
      <p:ext uri="{BB962C8B-B14F-4D97-AF65-F5344CB8AC3E}">
        <p14:creationId xmlns:p14="http://schemas.microsoft.com/office/powerpoint/2010/main" val="198701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10</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an interaction between event &amp; individual</a:t>
            </a:r>
            <a:endParaRPr lang="en-US" sz="20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3918616" y="1509942"/>
            <a:ext cx="5069073"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Developments in the </a:t>
            </a:r>
            <a:r>
              <a:rPr lang="en-US" sz="1400" b="1" dirty="0">
                <a:latin typeface="Tw Cen MT" panose="020B0602020104020603" pitchFamily="34" charset="0"/>
              </a:rPr>
              <a:t>Transactional Model of Stress </a:t>
            </a:r>
            <a:r>
              <a:rPr lang="en-US" sz="1400" dirty="0">
                <a:latin typeface="Tw Cen MT" panose="020B0602020104020603" pitchFamily="34" charset="0"/>
              </a:rPr>
              <a:t>to include motivational elements:</a:t>
            </a:r>
          </a:p>
          <a:p>
            <a:pPr>
              <a:spcBef>
                <a:spcPts val="100"/>
              </a:spcBef>
              <a:spcAft>
                <a:spcPts val="800"/>
              </a:spcAft>
            </a:pPr>
            <a:r>
              <a:rPr lang="en-US" sz="1200" dirty="0">
                <a:latin typeface="Tw Cen MT" panose="020B0602020104020603" pitchFamily="34" charset="0"/>
              </a:rPr>
              <a:t>Primary appraisal made of: </a:t>
            </a:r>
          </a:p>
          <a:p>
            <a:pPr marL="538163" indent="-179388">
              <a:spcBef>
                <a:spcPts val="100"/>
              </a:spcBef>
              <a:spcAft>
                <a:spcPts val="600"/>
              </a:spcAft>
              <a:buFontTx/>
              <a:buChar char="-"/>
            </a:pPr>
            <a:r>
              <a:rPr lang="en-US" sz="1200" dirty="0">
                <a:latin typeface="Tw Cen MT" panose="020B0602020104020603" pitchFamily="34" charset="0"/>
              </a:rPr>
              <a:t>Motivational relevance</a:t>
            </a:r>
          </a:p>
          <a:p>
            <a:pPr marL="538163" indent="-179388">
              <a:spcBef>
                <a:spcPts val="0"/>
              </a:spcBef>
              <a:spcAft>
                <a:spcPts val="1200"/>
              </a:spcAft>
              <a:buFontTx/>
              <a:buChar char="-"/>
            </a:pPr>
            <a:r>
              <a:rPr lang="en-US" sz="1200" dirty="0">
                <a:latin typeface="Tw Cen MT" panose="020B0602020104020603" pitchFamily="34" charset="0"/>
              </a:rPr>
              <a:t>Motivational congruence</a:t>
            </a:r>
          </a:p>
          <a:p>
            <a:pPr>
              <a:spcBef>
                <a:spcPts val="100"/>
              </a:spcBef>
              <a:spcAft>
                <a:spcPts val="800"/>
              </a:spcAft>
            </a:pPr>
            <a:r>
              <a:rPr lang="en-US" sz="1200" dirty="0">
                <a:latin typeface="Tw Cen MT" panose="020B0602020104020603" pitchFamily="34" charset="0"/>
              </a:rPr>
              <a:t>Secondary appraisal made of:</a:t>
            </a:r>
          </a:p>
          <a:p>
            <a:pPr marL="538163" indent="-179388">
              <a:spcBef>
                <a:spcPts val="0"/>
              </a:spcBef>
              <a:spcAft>
                <a:spcPts val="600"/>
              </a:spcAft>
              <a:buFontTx/>
              <a:buChar char="-"/>
            </a:pPr>
            <a:r>
              <a:rPr lang="en-US" sz="1200" dirty="0">
                <a:latin typeface="Tw Cen MT" panose="020B0602020104020603" pitchFamily="34" charset="0"/>
              </a:rPr>
              <a:t>Internal/external accountability</a:t>
            </a:r>
          </a:p>
          <a:p>
            <a:pPr marL="538163" indent="-179388">
              <a:spcBef>
                <a:spcPts val="0"/>
              </a:spcBef>
              <a:spcAft>
                <a:spcPts val="600"/>
              </a:spcAft>
              <a:buFontTx/>
              <a:buChar char="-"/>
            </a:pPr>
            <a:r>
              <a:rPr lang="en-US" sz="1200" dirty="0">
                <a:latin typeface="Tw Cen MT" panose="020B0602020104020603" pitchFamily="34" charset="0"/>
              </a:rPr>
              <a:t>Problem-focused coping potential</a:t>
            </a:r>
          </a:p>
          <a:p>
            <a:pPr marL="538163" indent="-179388">
              <a:spcBef>
                <a:spcPts val="0"/>
              </a:spcBef>
              <a:spcAft>
                <a:spcPts val="600"/>
              </a:spcAft>
              <a:buFontTx/>
              <a:buChar char="-"/>
            </a:pPr>
            <a:r>
              <a:rPr lang="en-US" sz="1200" dirty="0">
                <a:latin typeface="Tw Cen MT" panose="020B0602020104020603" pitchFamily="34" charset="0"/>
              </a:rPr>
              <a:t>Emotion-focused coping potential</a:t>
            </a:r>
          </a:p>
          <a:p>
            <a:pPr marL="538163" indent="-179388">
              <a:spcBef>
                <a:spcPts val="0"/>
              </a:spcBef>
              <a:spcAft>
                <a:spcPts val="600"/>
              </a:spcAft>
              <a:buFontTx/>
              <a:buChar char="-"/>
            </a:pPr>
            <a:r>
              <a:rPr lang="en-US" sz="1200" dirty="0">
                <a:latin typeface="Tw Cen MT" panose="020B0602020104020603" pitchFamily="34" charset="0"/>
              </a:rPr>
              <a:t>Future expectancy concerning situational change</a:t>
            </a:r>
          </a:p>
          <a:p>
            <a:pPr>
              <a:spcBef>
                <a:spcPts val="100"/>
              </a:spcBef>
              <a:spcAft>
                <a:spcPts val="800"/>
              </a:spcAft>
              <a:buFontTx/>
              <a:buChar char="-"/>
            </a:pPr>
            <a:endParaRPr lang="en-US" sz="1200" dirty="0">
              <a:latin typeface="Tw Cen MT" panose="020B0602020104020603" pitchFamily="34" charset="0"/>
            </a:endParaRPr>
          </a:p>
          <a:p>
            <a:pPr>
              <a:spcBef>
                <a:spcPts val="100"/>
              </a:spcBef>
              <a:spcAft>
                <a:spcPts val="800"/>
              </a:spcAft>
              <a:buFontTx/>
              <a:buChar char="-"/>
            </a:pPr>
            <a:endParaRPr lang="en-US" sz="1400" dirty="0">
              <a:latin typeface="Tw Cen MT" panose="020B0602020104020603" pitchFamily="34" charset="0"/>
            </a:endParaRPr>
          </a:p>
        </p:txBody>
      </p:sp>
      <p:sp>
        <p:nvSpPr>
          <p:cNvPr id="2" name="Rectangle 1">
            <a:extLst>
              <a:ext uri="{FF2B5EF4-FFF2-40B4-BE49-F238E27FC236}">
                <a16:creationId xmlns:a16="http://schemas.microsoft.com/office/drawing/2014/main" id="{C5342170-3100-4FE1-9BA6-B6475EF1514A}"/>
              </a:ext>
            </a:extLst>
          </p:cNvPr>
          <p:cNvSpPr/>
          <p:nvPr/>
        </p:nvSpPr>
        <p:spPr>
          <a:xfrm>
            <a:off x="1209113" y="1957834"/>
            <a:ext cx="1123950" cy="1073150"/>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a:t>
            </a:r>
            <a:r>
              <a:rPr lang="en-AU" sz="1100" b="1" dirty="0">
                <a:solidFill>
                  <a:schemeClr val="tx1"/>
                </a:solidFill>
                <a:latin typeface="Tw Cen MT" panose="020B0602020104020603" pitchFamily="34" charset="0"/>
              </a:rPr>
              <a:t>not</a:t>
            </a:r>
            <a:r>
              <a:rPr lang="en-AU" sz="1100" dirty="0">
                <a:solidFill>
                  <a:schemeClr val="tx1"/>
                </a:solidFill>
                <a:latin typeface="Tw Cen MT" panose="020B0602020104020603" pitchFamily="34" charset="0"/>
              </a:rPr>
              <a:t> perceived as harmful or threatening &amp; high perceived coping </a:t>
            </a:r>
          </a:p>
        </p:txBody>
      </p:sp>
      <p:sp>
        <p:nvSpPr>
          <p:cNvPr id="13" name="Rectangle 12">
            <a:extLst>
              <a:ext uri="{FF2B5EF4-FFF2-40B4-BE49-F238E27FC236}">
                <a16:creationId xmlns:a16="http://schemas.microsoft.com/office/drawing/2014/main" id="{64A9EA88-6551-4754-8B0B-E2EC93249CCF}"/>
              </a:ext>
            </a:extLst>
          </p:cNvPr>
          <p:cNvSpPr/>
          <p:nvPr/>
        </p:nvSpPr>
        <p:spPr>
          <a:xfrm>
            <a:off x="2332420" y="1957834"/>
            <a:ext cx="1123950" cy="107435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perceived as harmful or threatening &amp; high perceived coping</a:t>
            </a:r>
          </a:p>
        </p:txBody>
      </p:sp>
      <p:sp>
        <p:nvSpPr>
          <p:cNvPr id="14" name="Rectangle 13">
            <a:extLst>
              <a:ext uri="{FF2B5EF4-FFF2-40B4-BE49-F238E27FC236}">
                <a16:creationId xmlns:a16="http://schemas.microsoft.com/office/drawing/2014/main" id="{4E13B11E-6526-4BD1-80A5-5C3D26391754}"/>
              </a:ext>
            </a:extLst>
          </p:cNvPr>
          <p:cNvSpPr/>
          <p:nvPr/>
        </p:nvSpPr>
        <p:spPr>
          <a:xfrm>
            <a:off x="2331937" y="3032191"/>
            <a:ext cx="1123950" cy="1073150"/>
          </a:xfrm>
          <a:prstGeom prst="rect">
            <a:avLst/>
          </a:prstGeom>
          <a:solidFill>
            <a:schemeClr val="accent2">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perceived as harmful or threatening &amp; low perceived coping</a:t>
            </a:r>
          </a:p>
        </p:txBody>
      </p:sp>
      <p:sp>
        <p:nvSpPr>
          <p:cNvPr id="15" name="Rectangle 14">
            <a:extLst>
              <a:ext uri="{FF2B5EF4-FFF2-40B4-BE49-F238E27FC236}">
                <a16:creationId xmlns:a16="http://schemas.microsoft.com/office/drawing/2014/main" id="{9E72AB05-64B5-4163-8C40-66E0EEBAAFB1}"/>
              </a:ext>
            </a:extLst>
          </p:cNvPr>
          <p:cNvSpPr/>
          <p:nvPr/>
        </p:nvSpPr>
        <p:spPr>
          <a:xfrm>
            <a:off x="1207504" y="3032191"/>
            <a:ext cx="1123950" cy="1073150"/>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a:t>
            </a:r>
            <a:r>
              <a:rPr lang="en-AU" sz="1100" b="1" dirty="0">
                <a:solidFill>
                  <a:schemeClr val="tx1"/>
                </a:solidFill>
                <a:latin typeface="Tw Cen MT" panose="020B0602020104020603" pitchFamily="34" charset="0"/>
              </a:rPr>
              <a:t>not</a:t>
            </a:r>
            <a:r>
              <a:rPr lang="en-AU" sz="1100" dirty="0">
                <a:solidFill>
                  <a:schemeClr val="tx1"/>
                </a:solidFill>
                <a:latin typeface="Tw Cen MT" panose="020B0602020104020603" pitchFamily="34" charset="0"/>
              </a:rPr>
              <a:t> perceived as harmful or threatening &amp; low perceived coping </a:t>
            </a:r>
          </a:p>
        </p:txBody>
      </p:sp>
      <p:cxnSp>
        <p:nvCxnSpPr>
          <p:cNvPr id="6" name="Straight Arrow Connector 5">
            <a:extLst>
              <a:ext uri="{FF2B5EF4-FFF2-40B4-BE49-F238E27FC236}">
                <a16:creationId xmlns:a16="http://schemas.microsoft.com/office/drawing/2014/main" id="{0893F988-C354-4474-8A12-CF201CE1737B}"/>
              </a:ext>
            </a:extLst>
          </p:cNvPr>
          <p:cNvCxnSpPr/>
          <p:nvPr/>
        </p:nvCxnSpPr>
        <p:spPr>
          <a:xfrm>
            <a:off x="1207504" y="4259750"/>
            <a:ext cx="224838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E61AAB-7350-49FC-AE91-8BB514580323}"/>
              </a:ext>
            </a:extLst>
          </p:cNvPr>
          <p:cNvCxnSpPr>
            <a:cxnSpLocks/>
          </p:cNvCxnSpPr>
          <p:nvPr/>
        </p:nvCxnSpPr>
        <p:spPr>
          <a:xfrm>
            <a:off x="998195" y="2118433"/>
            <a:ext cx="0" cy="198690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1">
            <a:extLst>
              <a:ext uri="{FF2B5EF4-FFF2-40B4-BE49-F238E27FC236}">
                <a16:creationId xmlns:a16="http://schemas.microsoft.com/office/drawing/2014/main" id="{F4E106B1-B341-4EDB-A4DB-8474B8D81A23}"/>
              </a:ext>
            </a:extLst>
          </p:cNvPr>
          <p:cNvSpPr txBox="1">
            <a:spLocks/>
          </p:cNvSpPr>
          <p:nvPr/>
        </p:nvSpPr>
        <p:spPr>
          <a:xfrm>
            <a:off x="1304084" y="1711674"/>
            <a:ext cx="930790" cy="20080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000" dirty="0">
                <a:latin typeface="Tw Cen MT" panose="020B0602020104020603" pitchFamily="34" charset="0"/>
              </a:rPr>
              <a:t>“Benign” event</a:t>
            </a:r>
          </a:p>
          <a:p>
            <a:pPr>
              <a:spcBef>
                <a:spcPts val="100"/>
              </a:spcBef>
              <a:spcAft>
                <a:spcPts val="800"/>
              </a:spcAft>
              <a:buFontTx/>
              <a:buChar char="-"/>
            </a:pPr>
            <a:endParaRPr lang="en-US" sz="1600" dirty="0">
              <a:latin typeface="Tw Cen MT" panose="020B0602020104020603" pitchFamily="34" charset="0"/>
            </a:endParaRPr>
          </a:p>
        </p:txBody>
      </p:sp>
      <p:sp>
        <p:nvSpPr>
          <p:cNvPr id="22" name="Content Placeholder 1">
            <a:extLst>
              <a:ext uri="{FF2B5EF4-FFF2-40B4-BE49-F238E27FC236}">
                <a16:creationId xmlns:a16="http://schemas.microsoft.com/office/drawing/2014/main" id="{042D97A2-AE8D-420A-B12E-84129505290C}"/>
              </a:ext>
            </a:extLst>
          </p:cNvPr>
          <p:cNvSpPr txBox="1">
            <a:spLocks/>
          </p:cNvSpPr>
          <p:nvPr/>
        </p:nvSpPr>
        <p:spPr>
          <a:xfrm>
            <a:off x="2428516" y="1701507"/>
            <a:ext cx="1027853" cy="20080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000" dirty="0">
                <a:latin typeface="Tw Cen MT" panose="020B0602020104020603" pitchFamily="34" charset="0"/>
              </a:rPr>
              <a:t>“Stressful” event</a:t>
            </a:r>
          </a:p>
          <a:p>
            <a:pPr>
              <a:spcBef>
                <a:spcPts val="100"/>
              </a:spcBef>
              <a:spcAft>
                <a:spcPts val="800"/>
              </a:spcAft>
              <a:buFontTx/>
              <a:buChar char="-"/>
            </a:pPr>
            <a:endParaRPr lang="en-US" sz="1600" dirty="0">
              <a:latin typeface="Tw Cen MT" panose="020B0602020104020603" pitchFamily="34" charset="0"/>
            </a:endParaRPr>
          </a:p>
        </p:txBody>
      </p:sp>
    </p:spTree>
    <p:extLst>
      <p:ext uri="{BB962C8B-B14F-4D97-AF65-F5344CB8AC3E}">
        <p14:creationId xmlns:p14="http://schemas.microsoft.com/office/powerpoint/2010/main" val="393804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11</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an interaction between event &amp; individual</a:t>
            </a:r>
            <a:endParaRPr lang="en-US" sz="20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3181573" y="1447081"/>
            <a:ext cx="311300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Strengths of the Transactional Model of Stress:</a:t>
            </a:r>
          </a:p>
          <a:p>
            <a:pPr>
              <a:spcBef>
                <a:spcPts val="100"/>
              </a:spcBef>
              <a:spcAft>
                <a:spcPts val="800"/>
              </a:spcAft>
              <a:buFontTx/>
              <a:buChar char="-"/>
            </a:pPr>
            <a:r>
              <a:rPr lang="en-US" sz="1200" dirty="0">
                <a:latin typeface="Tw Cen MT" panose="020B0602020104020603" pitchFamily="34" charset="0"/>
              </a:rPr>
              <a:t>Acknowledges individual differences in response</a:t>
            </a:r>
          </a:p>
          <a:p>
            <a:pPr>
              <a:spcBef>
                <a:spcPts val="100"/>
              </a:spcBef>
              <a:spcAft>
                <a:spcPts val="1200"/>
              </a:spcAft>
              <a:buFontTx/>
              <a:buChar char="-"/>
            </a:pPr>
            <a:r>
              <a:rPr lang="en-US" sz="1200" dirty="0">
                <a:latin typeface="Tw Cen MT" panose="020B0602020104020603" pitchFamily="34" charset="0"/>
              </a:rPr>
              <a:t>Considers cognitive &amp; emotional components</a:t>
            </a:r>
          </a:p>
          <a:p>
            <a:pPr>
              <a:spcBef>
                <a:spcPts val="100"/>
              </a:spcBef>
              <a:spcAft>
                <a:spcPts val="1200"/>
              </a:spcAft>
              <a:buFontTx/>
              <a:buChar char="-"/>
            </a:pPr>
            <a:r>
              <a:rPr lang="en-US" sz="1200" dirty="0">
                <a:latin typeface="Tw Cen MT" panose="020B0602020104020603" pitchFamily="34" charset="0"/>
              </a:rPr>
              <a:t>Highly supported &amp; studied</a:t>
            </a:r>
          </a:p>
          <a:p>
            <a:pPr marL="0" indent="0">
              <a:spcBef>
                <a:spcPts val="100"/>
              </a:spcBef>
              <a:spcAft>
                <a:spcPts val="800"/>
              </a:spcAft>
              <a:buNone/>
            </a:pPr>
            <a:r>
              <a:rPr lang="en-US" sz="1400" dirty="0">
                <a:latin typeface="Tw Cen MT" panose="020B0602020104020603" pitchFamily="34" charset="0"/>
              </a:rPr>
              <a:t>Limitations of the Transactional Model of Stress:</a:t>
            </a:r>
          </a:p>
          <a:p>
            <a:pPr>
              <a:spcBef>
                <a:spcPts val="100"/>
              </a:spcBef>
              <a:spcAft>
                <a:spcPts val="800"/>
              </a:spcAft>
              <a:buFontTx/>
              <a:buChar char="-"/>
            </a:pPr>
            <a:r>
              <a:rPr lang="en-US" sz="1200" dirty="0">
                <a:latin typeface="Tw Cen MT" panose="020B0602020104020603" pitchFamily="34" charset="0"/>
              </a:rPr>
              <a:t>Risk of circularity</a:t>
            </a:r>
          </a:p>
          <a:p>
            <a:pPr>
              <a:spcBef>
                <a:spcPts val="100"/>
              </a:spcBef>
              <a:spcAft>
                <a:spcPts val="800"/>
              </a:spcAft>
              <a:buFontTx/>
              <a:buChar char="-"/>
            </a:pPr>
            <a:r>
              <a:rPr lang="en-US" sz="1200" dirty="0">
                <a:latin typeface="Tw Cen MT" panose="020B0602020104020603" pitchFamily="34" charset="0"/>
              </a:rPr>
              <a:t>Some events are more inherently “stressful” than others  </a:t>
            </a:r>
          </a:p>
          <a:p>
            <a:pPr>
              <a:spcBef>
                <a:spcPts val="100"/>
              </a:spcBef>
              <a:spcAft>
                <a:spcPts val="800"/>
              </a:spcAft>
              <a:buFontTx/>
              <a:buChar char="-"/>
            </a:pPr>
            <a:endParaRPr lang="en-US" sz="12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a:p>
            <a:pPr>
              <a:spcBef>
                <a:spcPts val="100"/>
              </a:spcBef>
              <a:spcAft>
                <a:spcPts val="800"/>
              </a:spcAft>
              <a:buFontTx/>
              <a:buChar char="-"/>
            </a:pPr>
            <a:endParaRPr lang="en-US" sz="1400" dirty="0">
              <a:latin typeface="Tw Cen MT" panose="020B0602020104020603" pitchFamily="34" charset="0"/>
            </a:endParaRPr>
          </a:p>
        </p:txBody>
      </p:sp>
      <p:sp>
        <p:nvSpPr>
          <p:cNvPr id="16" name="Rectangle: Rounded Corners 15">
            <a:extLst>
              <a:ext uri="{FF2B5EF4-FFF2-40B4-BE49-F238E27FC236}">
                <a16:creationId xmlns:a16="http://schemas.microsoft.com/office/drawing/2014/main" id="{3B6FB093-F4F2-4745-B155-6B18BF60BBB2}"/>
              </a:ext>
            </a:extLst>
          </p:cNvPr>
          <p:cNvSpPr/>
          <p:nvPr/>
        </p:nvSpPr>
        <p:spPr>
          <a:xfrm>
            <a:off x="6452886" y="1993017"/>
            <a:ext cx="2233913" cy="2252385"/>
          </a:xfrm>
          <a:custGeom>
            <a:avLst/>
            <a:gdLst>
              <a:gd name="connsiteX0" fmla="*/ 0 w 2233913"/>
              <a:gd name="connsiteY0" fmla="*/ 372326 h 2252385"/>
              <a:gd name="connsiteX1" fmla="*/ 372326 w 2233913"/>
              <a:gd name="connsiteY1" fmla="*/ 0 h 2252385"/>
              <a:gd name="connsiteX2" fmla="*/ 898532 w 2233913"/>
              <a:gd name="connsiteY2" fmla="*/ 0 h 2252385"/>
              <a:gd name="connsiteX3" fmla="*/ 1350274 w 2233913"/>
              <a:gd name="connsiteY3" fmla="*/ 0 h 2252385"/>
              <a:gd name="connsiteX4" fmla="*/ 1861587 w 2233913"/>
              <a:gd name="connsiteY4" fmla="*/ 0 h 2252385"/>
              <a:gd name="connsiteX5" fmla="*/ 2233913 w 2233913"/>
              <a:gd name="connsiteY5" fmla="*/ 372326 h 2252385"/>
              <a:gd name="connsiteX6" fmla="*/ 2233913 w 2233913"/>
              <a:gd name="connsiteY6" fmla="*/ 874904 h 2252385"/>
              <a:gd name="connsiteX7" fmla="*/ 2233913 w 2233913"/>
              <a:gd name="connsiteY7" fmla="*/ 1392559 h 2252385"/>
              <a:gd name="connsiteX8" fmla="*/ 2233913 w 2233913"/>
              <a:gd name="connsiteY8" fmla="*/ 1880059 h 2252385"/>
              <a:gd name="connsiteX9" fmla="*/ 1861587 w 2233913"/>
              <a:gd name="connsiteY9" fmla="*/ 2252385 h 2252385"/>
              <a:gd name="connsiteX10" fmla="*/ 1335381 w 2233913"/>
              <a:gd name="connsiteY10" fmla="*/ 2252385 h 2252385"/>
              <a:gd name="connsiteX11" fmla="*/ 838961 w 2233913"/>
              <a:gd name="connsiteY11" fmla="*/ 2252385 h 2252385"/>
              <a:gd name="connsiteX12" fmla="*/ 372326 w 2233913"/>
              <a:gd name="connsiteY12" fmla="*/ 2252385 h 2252385"/>
              <a:gd name="connsiteX13" fmla="*/ 0 w 2233913"/>
              <a:gd name="connsiteY13" fmla="*/ 1880059 h 2252385"/>
              <a:gd name="connsiteX14" fmla="*/ 0 w 2233913"/>
              <a:gd name="connsiteY14" fmla="*/ 1422713 h 2252385"/>
              <a:gd name="connsiteX15" fmla="*/ 0 w 2233913"/>
              <a:gd name="connsiteY15" fmla="*/ 905058 h 2252385"/>
              <a:gd name="connsiteX16" fmla="*/ 0 w 2233913"/>
              <a:gd name="connsiteY16" fmla="*/ 372326 h 22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3913" h="2252385" fill="none" extrusionOk="0">
                <a:moveTo>
                  <a:pt x="0" y="372326"/>
                </a:moveTo>
                <a:cubicBezTo>
                  <a:pt x="2591" y="106717"/>
                  <a:pt x="159948" y="7204"/>
                  <a:pt x="372326" y="0"/>
                </a:cubicBezTo>
                <a:cubicBezTo>
                  <a:pt x="480935" y="-25655"/>
                  <a:pt x="665789" y="24077"/>
                  <a:pt x="898532" y="0"/>
                </a:cubicBezTo>
                <a:cubicBezTo>
                  <a:pt x="1131275" y="-24077"/>
                  <a:pt x="1156540" y="9790"/>
                  <a:pt x="1350274" y="0"/>
                </a:cubicBezTo>
                <a:cubicBezTo>
                  <a:pt x="1544008" y="-9790"/>
                  <a:pt x="1686898" y="1134"/>
                  <a:pt x="1861587" y="0"/>
                </a:cubicBezTo>
                <a:cubicBezTo>
                  <a:pt x="2030114" y="9936"/>
                  <a:pt x="2187312" y="164277"/>
                  <a:pt x="2233913" y="372326"/>
                </a:cubicBezTo>
                <a:cubicBezTo>
                  <a:pt x="2293138" y="557179"/>
                  <a:pt x="2220874" y="715109"/>
                  <a:pt x="2233913" y="874904"/>
                </a:cubicBezTo>
                <a:cubicBezTo>
                  <a:pt x="2246952" y="1034699"/>
                  <a:pt x="2203928" y="1226698"/>
                  <a:pt x="2233913" y="1392559"/>
                </a:cubicBezTo>
                <a:cubicBezTo>
                  <a:pt x="2263898" y="1558420"/>
                  <a:pt x="2203741" y="1713338"/>
                  <a:pt x="2233913" y="1880059"/>
                </a:cubicBezTo>
                <a:cubicBezTo>
                  <a:pt x="2234678" y="2113067"/>
                  <a:pt x="2023443" y="2215290"/>
                  <a:pt x="1861587" y="2252385"/>
                </a:cubicBezTo>
                <a:cubicBezTo>
                  <a:pt x="1711958" y="2308564"/>
                  <a:pt x="1482145" y="2200209"/>
                  <a:pt x="1335381" y="2252385"/>
                </a:cubicBezTo>
                <a:cubicBezTo>
                  <a:pt x="1188617" y="2304561"/>
                  <a:pt x="1019193" y="2225810"/>
                  <a:pt x="838961" y="2252385"/>
                </a:cubicBezTo>
                <a:cubicBezTo>
                  <a:pt x="658729" y="2278960"/>
                  <a:pt x="548344" y="2245612"/>
                  <a:pt x="372326" y="2252385"/>
                </a:cubicBezTo>
                <a:cubicBezTo>
                  <a:pt x="170867" y="2218007"/>
                  <a:pt x="11117" y="2072921"/>
                  <a:pt x="0" y="1880059"/>
                </a:cubicBezTo>
                <a:cubicBezTo>
                  <a:pt x="-10517" y="1768951"/>
                  <a:pt x="13623" y="1538901"/>
                  <a:pt x="0" y="1422713"/>
                </a:cubicBezTo>
                <a:cubicBezTo>
                  <a:pt x="-13623" y="1306525"/>
                  <a:pt x="5349" y="1060885"/>
                  <a:pt x="0" y="905058"/>
                </a:cubicBezTo>
                <a:cubicBezTo>
                  <a:pt x="-5349" y="749231"/>
                  <a:pt x="29806" y="551651"/>
                  <a:pt x="0" y="372326"/>
                </a:cubicBezTo>
                <a:close/>
              </a:path>
              <a:path w="2233913" h="2252385" stroke="0" extrusionOk="0">
                <a:moveTo>
                  <a:pt x="0" y="372326"/>
                </a:moveTo>
                <a:cubicBezTo>
                  <a:pt x="-10924" y="147171"/>
                  <a:pt x="211275" y="-13337"/>
                  <a:pt x="372326" y="0"/>
                </a:cubicBezTo>
                <a:cubicBezTo>
                  <a:pt x="481253" y="-31423"/>
                  <a:pt x="637158" y="43380"/>
                  <a:pt x="868746" y="0"/>
                </a:cubicBezTo>
                <a:cubicBezTo>
                  <a:pt x="1100334" y="-43380"/>
                  <a:pt x="1107653" y="33918"/>
                  <a:pt x="1320489" y="0"/>
                </a:cubicBezTo>
                <a:cubicBezTo>
                  <a:pt x="1533325" y="-33918"/>
                  <a:pt x="1750227" y="6649"/>
                  <a:pt x="1861587" y="0"/>
                </a:cubicBezTo>
                <a:cubicBezTo>
                  <a:pt x="2090408" y="-19094"/>
                  <a:pt x="2287649" y="158894"/>
                  <a:pt x="2233913" y="372326"/>
                </a:cubicBezTo>
                <a:cubicBezTo>
                  <a:pt x="2256747" y="600637"/>
                  <a:pt x="2230575" y="652132"/>
                  <a:pt x="2233913" y="829672"/>
                </a:cubicBezTo>
                <a:cubicBezTo>
                  <a:pt x="2237251" y="1007212"/>
                  <a:pt x="2193249" y="1183335"/>
                  <a:pt x="2233913" y="1347327"/>
                </a:cubicBezTo>
                <a:cubicBezTo>
                  <a:pt x="2274577" y="1511320"/>
                  <a:pt x="2183334" y="1617159"/>
                  <a:pt x="2233913" y="1880059"/>
                </a:cubicBezTo>
                <a:cubicBezTo>
                  <a:pt x="2248176" y="2050082"/>
                  <a:pt x="2075122" y="2233358"/>
                  <a:pt x="1861587" y="2252385"/>
                </a:cubicBezTo>
                <a:cubicBezTo>
                  <a:pt x="1715391" y="2278390"/>
                  <a:pt x="1519894" y="2227038"/>
                  <a:pt x="1380059" y="2252385"/>
                </a:cubicBezTo>
                <a:cubicBezTo>
                  <a:pt x="1240224" y="2277732"/>
                  <a:pt x="1128730" y="2214219"/>
                  <a:pt x="883639" y="2252385"/>
                </a:cubicBezTo>
                <a:cubicBezTo>
                  <a:pt x="638548" y="2290551"/>
                  <a:pt x="577461" y="2206655"/>
                  <a:pt x="372326" y="2252385"/>
                </a:cubicBezTo>
                <a:cubicBezTo>
                  <a:pt x="181976" y="2271884"/>
                  <a:pt x="-26348" y="2135321"/>
                  <a:pt x="0" y="1880059"/>
                </a:cubicBezTo>
                <a:cubicBezTo>
                  <a:pt x="-4672" y="1639211"/>
                  <a:pt x="21736" y="1542681"/>
                  <a:pt x="0" y="1362404"/>
                </a:cubicBezTo>
                <a:cubicBezTo>
                  <a:pt x="-21736" y="1182127"/>
                  <a:pt x="22633" y="1008993"/>
                  <a:pt x="0" y="889981"/>
                </a:cubicBezTo>
                <a:cubicBezTo>
                  <a:pt x="-22633" y="770969"/>
                  <a:pt x="29348" y="598837"/>
                  <a:pt x="0" y="372326"/>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400" b="1" dirty="0">
                <a:latin typeface="Tw Cen MT" panose="020B0602020104020603" pitchFamily="34" charset="0"/>
              </a:rPr>
              <a:t>High stress events</a:t>
            </a:r>
          </a:p>
          <a:p>
            <a:pPr>
              <a:spcAft>
                <a:spcPts val="600"/>
              </a:spcAft>
            </a:pPr>
            <a:r>
              <a:rPr lang="en-US" sz="1400" dirty="0">
                <a:latin typeface="Tw Cen MT" panose="020B0602020104020603" pitchFamily="34" charset="0"/>
              </a:rPr>
              <a:t>Those that are:</a:t>
            </a:r>
          </a:p>
          <a:p>
            <a:pPr marL="285750" indent="-285750">
              <a:spcAft>
                <a:spcPts val="600"/>
              </a:spcAft>
              <a:buFont typeface="Arial" panose="020B0604020202020204" pitchFamily="34" charset="0"/>
              <a:buChar char="•"/>
            </a:pPr>
            <a:r>
              <a:rPr lang="en-US" sz="1100" dirty="0">
                <a:latin typeface="Tw Cen MT" panose="020B0602020104020603" pitchFamily="34" charset="0"/>
              </a:rPr>
              <a:t>Imminent</a:t>
            </a:r>
          </a:p>
          <a:p>
            <a:pPr marL="285750" indent="-285750">
              <a:spcAft>
                <a:spcPts val="600"/>
              </a:spcAft>
              <a:buFont typeface="Arial" panose="020B0604020202020204" pitchFamily="34" charset="0"/>
              <a:buChar char="•"/>
            </a:pPr>
            <a:r>
              <a:rPr lang="en-US" sz="1100" dirty="0">
                <a:latin typeface="Tw Cen MT" panose="020B0602020104020603" pitchFamily="34" charset="0"/>
              </a:rPr>
              <a:t>Unpredictable</a:t>
            </a:r>
          </a:p>
          <a:p>
            <a:pPr marL="285750" indent="-285750">
              <a:spcAft>
                <a:spcPts val="600"/>
              </a:spcAft>
              <a:buFont typeface="Arial" panose="020B0604020202020204" pitchFamily="34" charset="0"/>
              <a:buChar char="•"/>
            </a:pPr>
            <a:r>
              <a:rPr lang="en-US" sz="1100" dirty="0">
                <a:latin typeface="Tw Cen MT" panose="020B0602020104020603" pitchFamily="34" charset="0"/>
              </a:rPr>
              <a:t>Ambiguous</a:t>
            </a:r>
          </a:p>
          <a:p>
            <a:pPr marL="285750" indent="-285750">
              <a:spcAft>
                <a:spcPts val="600"/>
              </a:spcAft>
              <a:buFont typeface="Arial" panose="020B0604020202020204" pitchFamily="34" charset="0"/>
              <a:buChar char="•"/>
            </a:pPr>
            <a:r>
              <a:rPr lang="en-US" sz="1100" dirty="0">
                <a:latin typeface="Tw Cen MT" panose="020B0602020104020603" pitchFamily="34" charset="0"/>
              </a:rPr>
              <a:t>Undesirable</a:t>
            </a:r>
          </a:p>
          <a:p>
            <a:pPr marL="285750" indent="-285750">
              <a:spcAft>
                <a:spcPts val="600"/>
              </a:spcAft>
              <a:buFont typeface="Arial" panose="020B0604020202020204" pitchFamily="34" charset="0"/>
              <a:buChar char="•"/>
            </a:pPr>
            <a:r>
              <a:rPr lang="en-US" sz="1100" dirty="0">
                <a:latin typeface="Tw Cen MT" panose="020B0602020104020603" pitchFamily="34" charset="0"/>
              </a:rPr>
              <a:t>Outside of one’s control</a:t>
            </a:r>
          </a:p>
          <a:p>
            <a:pPr marL="285750" indent="-285750">
              <a:spcAft>
                <a:spcPts val="600"/>
              </a:spcAft>
              <a:buFont typeface="Arial" panose="020B0604020202020204" pitchFamily="34" charset="0"/>
              <a:buChar char="•"/>
            </a:pPr>
            <a:r>
              <a:rPr lang="en-US" sz="1100" dirty="0">
                <a:latin typeface="Tw Cen MT" panose="020B0602020104020603" pitchFamily="34" charset="0"/>
              </a:rPr>
              <a:t>Life changing</a:t>
            </a:r>
          </a:p>
          <a:p>
            <a:pPr marL="177800">
              <a:spcAft>
                <a:spcPts val="600"/>
              </a:spcAft>
            </a:pPr>
            <a:endParaRPr lang="en-US" sz="1200" dirty="0">
              <a:latin typeface="Tw Cen MT" panose="020B0602020104020603" pitchFamily="34" charset="0"/>
            </a:endParaRPr>
          </a:p>
          <a:p>
            <a:pPr marL="285750" indent="-107950">
              <a:spcAft>
                <a:spcPts val="600"/>
              </a:spcAft>
              <a:buFont typeface="Arial" panose="020B0604020202020204" pitchFamily="34" charset="0"/>
              <a:buChar char="•"/>
            </a:pPr>
            <a:endParaRPr lang="en-US" sz="1200" dirty="0">
              <a:latin typeface="Tw Cen MT" panose="020B0602020104020603" pitchFamily="34" charset="0"/>
            </a:endParaRPr>
          </a:p>
          <a:p>
            <a:pPr algn="ctr">
              <a:spcAft>
                <a:spcPts val="600"/>
              </a:spcAft>
            </a:pPr>
            <a:endParaRPr lang="en-US" sz="1000" dirty="0">
              <a:latin typeface="Tw Cen MT" panose="020B0602020104020603" pitchFamily="34" charset="0"/>
            </a:endParaRPr>
          </a:p>
          <a:p>
            <a:pPr>
              <a:spcAft>
                <a:spcPts val="1200"/>
              </a:spcAft>
            </a:pPr>
            <a:endParaRPr lang="en-US" sz="1400" dirty="0">
              <a:latin typeface="Tw Cen MT" panose="020B0602020104020603" pitchFamily="34" charset="0"/>
            </a:endParaRPr>
          </a:p>
        </p:txBody>
      </p:sp>
      <p:pic>
        <p:nvPicPr>
          <p:cNvPr id="5" name="Picture 4">
            <a:extLst>
              <a:ext uri="{FF2B5EF4-FFF2-40B4-BE49-F238E27FC236}">
                <a16:creationId xmlns:a16="http://schemas.microsoft.com/office/drawing/2014/main" id="{3CC89FD6-0263-4FB0-B8DF-7E98910BE47D}"/>
              </a:ext>
            </a:extLst>
          </p:cNvPr>
          <p:cNvPicPr>
            <a:picLocks noChangeAspect="1"/>
          </p:cNvPicPr>
          <p:nvPr/>
        </p:nvPicPr>
        <p:blipFill>
          <a:blip r:embed="rId3"/>
          <a:stretch>
            <a:fillRect/>
          </a:stretch>
        </p:blipFill>
        <p:spPr>
          <a:xfrm>
            <a:off x="121589" y="2051740"/>
            <a:ext cx="2727835" cy="1827353"/>
          </a:xfrm>
          <a:prstGeom prst="rect">
            <a:avLst/>
          </a:prstGeom>
        </p:spPr>
      </p:pic>
    </p:spTree>
    <p:extLst>
      <p:ext uri="{BB962C8B-B14F-4D97-AF65-F5344CB8AC3E}">
        <p14:creationId xmlns:p14="http://schemas.microsoft.com/office/powerpoint/2010/main" val="265718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EF238-AC77-4B7B-9563-447311EDF083}"/>
              </a:ext>
            </a:extLst>
          </p:cNvPr>
          <p:cNvSpPr>
            <a:spLocks noGrp="1"/>
          </p:cNvSpPr>
          <p:nvPr>
            <p:ph type="sldNum" sz="quarter" idx="12"/>
          </p:nvPr>
        </p:nvSpPr>
        <p:spPr/>
        <p:txBody>
          <a:bodyPr/>
          <a:lstStyle/>
          <a:p>
            <a:fld id="{6AA10EC0-CC52-A246-A2C3-81389B6F8C64}" type="slidenum">
              <a:rPr lang="en-US" smtClean="0"/>
              <a:pPr/>
              <a:t>12</a:t>
            </a:fld>
            <a:endParaRPr lang="en-US" dirty="0"/>
          </a:p>
        </p:txBody>
      </p:sp>
      <p:sp>
        <p:nvSpPr>
          <p:cNvPr id="8" name="TextBox 7">
            <a:extLst>
              <a:ext uri="{FF2B5EF4-FFF2-40B4-BE49-F238E27FC236}">
                <a16:creationId xmlns:a16="http://schemas.microsoft.com/office/drawing/2014/main" id="{1947B0E6-2135-4645-A09D-3251E6674518}"/>
              </a:ext>
            </a:extLst>
          </p:cNvPr>
          <p:cNvSpPr txBox="1"/>
          <p:nvPr/>
        </p:nvSpPr>
        <p:spPr>
          <a:xfrm>
            <a:off x="3186218" y="797181"/>
            <a:ext cx="3232200"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marL="285750" indent="-285750">
              <a:buFontTx/>
              <a:buChar char="-"/>
            </a:pPr>
            <a:endParaRPr lang="en-AU" sz="1600" dirty="0">
              <a:latin typeface="Tw Cen MT" panose="020B0602020104020603" pitchFamily="34" charset="0"/>
            </a:endParaRPr>
          </a:p>
          <a:p>
            <a:pPr marL="285750" indent="-285750">
              <a:buFontTx/>
              <a:buChar char="-"/>
            </a:pP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9" name="Straight Arrow Connector 8">
            <a:extLst>
              <a:ext uri="{FF2B5EF4-FFF2-40B4-BE49-F238E27FC236}">
                <a16:creationId xmlns:a16="http://schemas.microsoft.com/office/drawing/2014/main" id="{D9EEE52A-2202-4E66-B8E1-03CB99DD2A80}"/>
              </a:ext>
            </a:extLst>
          </p:cNvPr>
          <p:cNvCxnSpPr>
            <a:cxnSpLocks/>
          </p:cNvCxnSpPr>
          <p:nvPr/>
        </p:nvCxnSpPr>
        <p:spPr>
          <a:xfrm flipH="1">
            <a:off x="4254102" y="1416060"/>
            <a:ext cx="608283" cy="63603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412F91-0022-4862-A3EA-A1E5C36210F5}"/>
              </a:ext>
            </a:extLst>
          </p:cNvPr>
          <p:cNvCxnSpPr>
            <a:cxnSpLocks/>
          </p:cNvCxnSpPr>
          <p:nvPr/>
        </p:nvCxnSpPr>
        <p:spPr>
          <a:xfrm>
            <a:off x="4858566" y="1435744"/>
            <a:ext cx="665868" cy="62727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BD3231-5E52-40BC-B958-30BF6C419550}"/>
              </a:ext>
            </a:extLst>
          </p:cNvPr>
          <p:cNvSpPr txBox="1"/>
          <p:nvPr/>
        </p:nvSpPr>
        <p:spPr>
          <a:xfrm>
            <a:off x="3317459" y="1841516"/>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Central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sp>
        <p:nvSpPr>
          <p:cNvPr id="17" name="TextBox 16">
            <a:extLst>
              <a:ext uri="{FF2B5EF4-FFF2-40B4-BE49-F238E27FC236}">
                <a16:creationId xmlns:a16="http://schemas.microsoft.com/office/drawing/2014/main" id="{27F50A98-BE8A-449C-A5AC-51E0E4618B1F}"/>
              </a:ext>
            </a:extLst>
          </p:cNvPr>
          <p:cNvSpPr txBox="1"/>
          <p:nvPr/>
        </p:nvSpPr>
        <p:spPr>
          <a:xfrm>
            <a:off x="4782004" y="1861785"/>
            <a:ext cx="1484859" cy="914051"/>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Peripheral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18" name="Straight Arrow Connector 17">
            <a:extLst>
              <a:ext uri="{FF2B5EF4-FFF2-40B4-BE49-F238E27FC236}">
                <a16:creationId xmlns:a16="http://schemas.microsoft.com/office/drawing/2014/main" id="{C2EEEA26-5B7C-4971-B230-B54E93839043}"/>
              </a:ext>
            </a:extLst>
          </p:cNvPr>
          <p:cNvCxnSpPr>
            <a:cxnSpLocks/>
          </p:cNvCxnSpPr>
          <p:nvPr/>
        </p:nvCxnSpPr>
        <p:spPr>
          <a:xfrm flipH="1">
            <a:off x="4701777" y="2712668"/>
            <a:ext cx="517431" cy="56511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E2FED4-E6BE-4858-8AC0-7AD6F98D49ED}"/>
              </a:ext>
            </a:extLst>
          </p:cNvPr>
          <p:cNvSpPr txBox="1"/>
          <p:nvPr/>
        </p:nvSpPr>
        <p:spPr>
          <a:xfrm>
            <a:off x="3734349" y="3004217"/>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Somatic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21" name="Straight Arrow Connector 20">
            <a:extLst>
              <a:ext uri="{FF2B5EF4-FFF2-40B4-BE49-F238E27FC236}">
                <a16:creationId xmlns:a16="http://schemas.microsoft.com/office/drawing/2014/main" id="{A2F04096-9960-4EDD-99C6-531BB1CC9481}"/>
              </a:ext>
            </a:extLst>
          </p:cNvPr>
          <p:cNvCxnSpPr>
            <a:cxnSpLocks/>
          </p:cNvCxnSpPr>
          <p:nvPr/>
        </p:nvCxnSpPr>
        <p:spPr>
          <a:xfrm>
            <a:off x="5989656" y="2712449"/>
            <a:ext cx="554414" cy="56533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5DE0AF-1B98-4A9B-BF2B-515D4DF92B7F}"/>
              </a:ext>
            </a:extLst>
          </p:cNvPr>
          <p:cNvSpPr txBox="1"/>
          <p:nvPr/>
        </p:nvSpPr>
        <p:spPr>
          <a:xfrm>
            <a:off x="5917396" y="3006172"/>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Autonomic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24" name="Straight Arrow Connector 23">
            <a:extLst>
              <a:ext uri="{FF2B5EF4-FFF2-40B4-BE49-F238E27FC236}">
                <a16:creationId xmlns:a16="http://schemas.microsoft.com/office/drawing/2014/main" id="{CB20B72E-5FB9-4E01-B864-0ECCCCC2AFD5}"/>
              </a:ext>
            </a:extLst>
          </p:cNvPr>
          <p:cNvCxnSpPr>
            <a:cxnSpLocks/>
          </p:cNvCxnSpPr>
          <p:nvPr/>
        </p:nvCxnSpPr>
        <p:spPr>
          <a:xfrm flipH="1">
            <a:off x="5888764" y="3817078"/>
            <a:ext cx="517431" cy="56511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B1508B-4655-475F-A742-E0AF428017BF}"/>
              </a:ext>
            </a:extLst>
          </p:cNvPr>
          <p:cNvSpPr txBox="1"/>
          <p:nvPr/>
        </p:nvSpPr>
        <p:spPr>
          <a:xfrm>
            <a:off x="4921336" y="4108627"/>
            <a:ext cx="155714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Parasympathetic division</a:t>
            </a: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26" name="Straight Arrow Connector 25">
            <a:extLst>
              <a:ext uri="{FF2B5EF4-FFF2-40B4-BE49-F238E27FC236}">
                <a16:creationId xmlns:a16="http://schemas.microsoft.com/office/drawing/2014/main" id="{7F20FD68-6E36-4AB1-8254-083A2E676C15}"/>
              </a:ext>
            </a:extLst>
          </p:cNvPr>
          <p:cNvCxnSpPr>
            <a:cxnSpLocks/>
          </p:cNvCxnSpPr>
          <p:nvPr/>
        </p:nvCxnSpPr>
        <p:spPr>
          <a:xfrm>
            <a:off x="7176643" y="3816859"/>
            <a:ext cx="554414" cy="56533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74DA3-E607-418A-89F8-5E69F3B2F47E}"/>
              </a:ext>
            </a:extLst>
          </p:cNvPr>
          <p:cNvSpPr txBox="1"/>
          <p:nvPr/>
        </p:nvSpPr>
        <p:spPr>
          <a:xfrm>
            <a:off x="7104383" y="4110582"/>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Sympathetic division</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pic>
        <p:nvPicPr>
          <p:cNvPr id="22" name="Picture 21" descr="Diagram&#10;&#10;Description automatically generated">
            <a:extLst>
              <a:ext uri="{FF2B5EF4-FFF2-40B4-BE49-F238E27FC236}">
                <a16:creationId xmlns:a16="http://schemas.microsoft.com/office/drawing/2014/main" id="{31288D52-60D2-4984-AE62-1027269E841C}"/>
              </a:ext>
            </a:extLst>
          </p:cNvPr>
          <p:cNvPicPr>
            <a:picLocks noChangeAspect="1"/>
          </p:cNvPicPr>
          <p:nvPr/>
        </p:nvPicPr>
        <p:blipFill>
          <a:blip r:embed="rId3"/>
          <a:stretch>
            <a:fillRect/>
          </a:stretch>
        </p:blipFill>
        <p:spPr>
          <a:xfrm>
            <a:off x="-2227387" y="1314849"/>
            <a:ext cx="4973991" cy="3730062"/>
          </a:xfrm>
          <a:prstGeom prst="rect">
            <a:avLst/>
          </a:prstGeom>
        </p:spPr>
      </p:pic>
      <p:sp>
        <p:nvSpPr>
          <p:cNvPr id="28" name="Rectangle 27">
            <a:extLst>
              <a:ext uri="{FF2B5EF4-FFF2-40B4-BE49-F238E27FC236}">
                <a16:creationId xmlns:a16="http://schemas.microsoft.com/office/drawing/2014/main" id="{0BA920BD-EBC2-4833-A696-1F1E5326C60B}"/>
              </a:ext>
            </a:extLst>
          </p:cNvPr>
          <p:cNvSpPr/>
          <p:nvPr/>
        </p:nvSpPr>
        <p:spPr>
          <a:xfrm>
            <a:off x="-2115075" y="1328698"/>
            <a:ext cx="3448423" cy="354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itle 3">
            <a:extLst>
              <a:ext uri="{FF2B5EF4-FFF2-40B4-BE49-F238E27FC236}">
                <a16:creationId xmlns:a16="http://schemas.microsoft.com/office/drawing/2014/main" id="{5A04EFE4-EC35-41BB-8101-93BDC0811C82}"/>
              </a:ext>
            </a:extLst>
          </p:cNvPr>
          <p:cNvSpPr txBox="1">
            <a:spLocks/>
          </p:cNvSpPr>
          <p:nvPr/>
        </p:nvSpPr>
        <p:spPr>
          <a:xfrm>
            <a:off x="259608" y="129820"/>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 physiological response</a:t>
            </a:r>
            <a:endParaRPr lang="en-US" sz="2000" dirty="0">
              <a:solidFill>
                <a:srgbClr val="002060"/>
              </a:solidFill>
              <a:latin typeface="Tw Cen MT" panose="020B0602020104020603" pitchFamily="34" charset="0"/>
            </a:endParaRPr>
          </a:p>
        </p:txBody>
      </p:sp>
    </p:spTree>
    <p:extLst>
      <p:ext uri="{BB962C8B-B14F-4D97-AF65-F5344CB8AC3E}">
        <p14:creationId xmlns:p14="http://schemas.microsoft.com/office/powerpoint/2010/main" val="20695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3" grpId="0"/>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13</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 physiological response</a:t>
            </a:r>
            <a:endParaRPr lang="en-US" sz="20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284892" y="1586482"/>
            <a:ext cx="3460830"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400" b="1" dirty="0">
                <a:latin typeface="Tw Cen MT" panose="020B0602020104020603" pitchFamily="34" charset="0"/>
              </a:rPr>
              <a:t>Sympathetic Adrenal-Medullary (SAM) System</a:t>
            </a:r>
          </a:p>
          <a:p>
            <a:pPr marL="0" indent="0" algn="ctr">
              <a:spcBef>
                <a:spcPts val="100"/>
              </a:spcBef>
              <a:spcAft>
                <a:spcPts val="800"/>
              </a:spcAft>
              <a:buNone/>
            </a:pPr>
            <a:endParaRPr lang="en-US" sz="1400" b="1" dirty="0">
              <a:latin typeface="Tw Cen MT" panose="020B0602020104020603" pitchFamily="34" charset="0"/>
            </a:endParaRPr>
          </a:p>
          <a:p>
            <a:pPr>
              <a:spcBef>
                <a:spcPts val="100"/>
              </a:spcBef>
              <a:spcAft>
                <a:spcPts val="800"/>
              </a:spcAft>
              <a:buFontTx/>
              <a:buChar char="-"/>
            </a:pPr>
            <a:endParaRPr lang="en-US" sz="1400" b="1" dirty="0">
              <a:latin typeface="Tw Cen MT" panose="020B0602020104020603" pitchFamily="34" charset="0"/>
            </a:endParaRPr>
          </a:p>
        </p:txBody>
      </p:sp>
      <p:pic>
        <p:nvPicPr>
          <p:cNvPr id="8" name="Picture 7" descr="An illustration shows the nerves and the organs linked by the sympathetic and parasympathetic branches of the autonomic nervous system. Sympathetic:&#10;The Thoracic and Lumbar nerves of the spinal cord are involved in this response. The nerves are connected to their target organs by preganglionic and postganglionic neurons.&#10;The target organs and the corresponding functions for the nerves are as follows:&#10;• Eyes: Dilates pupil, inhibits tears&#10;• Salivary glands: Inhibits salivation&#10;• Lungs&#10;• Heart: Speeds heartbeat&#10;• Sweat glands: Stimulates sweating&#10;• Blood vessels: Constricts blood vessels in skin&#10;• Liver: Stimulates glucose release&#10;• Pancreas, Stomach, and Intestines (Large, Small, and Rectum): Inhibits digestive system&#10;• Adrenal glands: Stimulates secretion of epinephrine and norepinephrine by adrenal medulla&#10;• Urinary system: Relaxes bladder&#10;• Sexual organs: Stimulates orgasm&#10;Parasympathetic:&#10;The Cranial and Sacral nerves of the spinal cord are involved in this response. The nerves are connected to their target organs by preganglionic and postganglionic neurons.&#10;The target organs and the corresponding functions for the nerves are as follows:&#10;• Eyes: Constricts pupil, produces tears&#10;• Salivary glands: Stimulates salivation&#10;• Lungs: Constricts airways&#10;• Heart: Slows heartbeat&#10;• Pancreas, Stomach, and Intestines (Large, Small, and Rectum): Stimulates digestive system&#10;• Urinary system: Contracts bladder&#10;Sexual organs: Stimulates sexual arousal">
            <a:extLst>
              <a:ext uri="{FF2B5EF4-FFF2-40B4-BE49-F238E27FC236}">
                <a16:creationId xmlns:a16="http://schemas.microsoft.com/office/drawing/2014/main" id="{775AC771-CE5D-4818-95AC-9BAA4A4EC5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741" y="370994"/>
            <a:ext cx="3944737" cy="4687999"/>
          </a:xfrm>
          <a:prstGeom prst="rect">
            <a:avLst/>
          </a:prstGeom>
        </p:spPr>
      </p:pic>
      <p:sp>
        <p:nvSpPr>
          <p:cNvPr id="6" name="TextBox 5">
            <a:extLst>
              <a:ext uri="{FF2B5EF4-FFF2-40B4-BE49-F238E27FC236}">
                <a16:creationId xmlns:a16="http://schemas.microsoft.com/office/drawing/2014/main" id="{FFB8C03F-69F8-4F90-B144-01558F9F3693}"/>
              </a:ext>
            </a:extLst>
          </p:cNvPr>
          <p:cNvSpPr txBox="1"/>
          <p:nvPr/>
        </p:nvSpPr>
        <p:spPr>
          <a:xfrm>
            <a:off x="964000" y="2319406"/>
            <a:ext cx="1353480" cy="328008"/>
          </a:xfrm>
          <a:prstGeom prst="rect">
            <a:avLst/>
          </a:prstGeom>
          <a:noFill/>
        </p:spPr>
        <p:txBody>
          <a:bodyPr wrap="square" rtlCol="0">
            <a:noAutofit/>
          </a:bodyPr>
          <a:lstStyle/>
          <a:p>
            <a:pPr algn="ctr"/>
            <a:r>
              <a:rPr lang="en-AU" sz="1200" dirty="0">
                <a:latin typeface="Tw Cen MT" panose="020B0602020104020603" pitchFamily="34" charset="0"/>
              </a:rPr>
              <a:t>Stressful event</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7" name="Straight Arrow Connector 6">
            <a:extLst>
              <a:ext uri="{FF2B5EF4-FFF2-40B4-BE49-F238E27FC236}">
                <a16:creationId xmlns:a16="http://schemas.microsoft.com/office/drawing/2014/main" id="{CEA9E953-8C21-4C75-9A90-62BCA94FD68D}"/>
              </a:ext>
            </a:extLst>
          </p:cNvPr>
          <p:cNvCxnSpPr>
            <a:cxnSpLocks/>
          </p:cNvCxnSpPr>
          <p:nvPr/>
        </p:nvCxnSpPr>
        <p:spPr>
          <a:xfrm>
            <a:off x="1617643" y="2589616"/>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D3C665-EFC2-4505-8037-0DAA39FBA5A6}"/>
              </a:ext>
            </a:extLst>
          </p:cNvPr>
          <p:cNvSpPr txBox="1"/>
          <p:nvPr/>
        </p:nvSpPr>
        <p:spPr>
          <a:xfrm>
            <a:off x="1181522" y="2860419"/>
            <a:ext cx="1353480" cy="328008"/>
          </a:xfrm>
          <a:prstGeom prst="rect">
            <a:avLst/>
          </a:prstGeom>
          <a:noFill/>
        </p:spPr>
        <p:txBody>
          <a:bodyPr wrap="square" rtlCol="0">
            <a:noAutofit/>
          </a:bodyPr>
          <a:lstStyle/>
          <a:p>
            <a:pPr algn="ctr"/>
            <a:r>
              <a:rPr lang="en-AU" sz="1200" dirty="0">
                <a:latin typeface="Tw Cen MT" panose="020B0602020104020603" pitchFamily="34" charset="0"/>
              </a:rPr>
              <a:t>Hypothalamus &amp; sympathetic nervous system stimulate the adrenal medulla</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12" name="Straight Arrow Connector 11">
            <a:extLst>
              <a:ext uri="{FF2B5EF4-FFF2-40B4-BE49-F238E27FC236}">
                <a16:creationId xmlns:a16="http://schemas.microsoft.com/office/drawing/2014/main" id="{8CC03B7B-2653-4E9C-89D9-873D2B453B8D}"/>
              </a:ext>
            </a:extLst>
          </p:cNvPr>
          <p:cNvCxnSpPr>
            <a:cxnSpLocks/>
          </p:cNvCxnSpPr>
          <p:nvPr/>
        </p:nvCxnSpPr>
        <p:spPr>
          <a:xfrm>
            <a:off x="2206164" y="3872025"/>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58A6D7-A84D-4C70-9664-2AFDA8D1A985}"/>
              </a:ext>
            </a:extLst>
          </p:cNvPr>
          <p:cNvSpPr txBox="1"/>
          <p:nvPr/>
        </p:nvSpPr>
        <p:spPr>
          <a:xfrm>
            <a:off x="1770043" y="4142828"/>
            <a:ext cx="1353480" cy="647544"/>
          </a:xfrm>
          <a:prstGeom prst="rect">
            <a:avLst/>
          </a:prstGeom>
          <a:noFill/>
        </p:spPr>
        <p:txBody>
          <a:bodyPr wrap="square" rtlCol="0">
            <a:noAutofit/>
          </a:bodyPr>
          <a:lstStyle/>
          <a:p>
            <a:pPr algn="ctr"/>
            <a:r>
              <a:rPr lang="en-AU" sz="1200" dirty="0">
                <a:latin typeface="Tw Cen MT" panose="020B0602020104020603" pitchFamily="34" charset="0"/>
              </a:rPr>
              <a:t>Release catecholamine stress hormones</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spTree>
    <p:extLst>
      <p:ext uri="{BB962C8B-B14F-4D97-AF65-F5344CB8AC3E}">
        <p14:creationId xmlns:p14="http://schemas.microsoft.com/office/powerpoint/2010/main" val="259190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a:xfrm>
            <a:off x="8437091" y="4532881"/>
            <a:ext cx="351137" cy="273844"/>
          </a:xfrm>
        </p:spPr>
        <p:txBody>
          <a:bodyPr/>
          <a:lstStyle/>
          <a:p>
            <a:fld id="{6AA10EC0-CC52-A246-A2C3-81389B6F8C64}" type="slidenum">
              <a:rPr lang="en-US" smtClean="0"/>
              <a:pPr/>
              <a:t>14</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its effect on our body</a:t>
            </a:r>
            <a:br>
              <a:rPr lang="en-US" sz="3600" dirty="0">
                <a:solidFill>
                  <a:srgbClr val="002060"/>
                </a:solidFill>
              </a:rPr>
            </a:br>
            <a:r>
              <a:rPr lang="en-US" sz="1400" dirty="0">
                <a:solidFill>
                  <a:srgbClr val="002060"/>
                </a:solidFill>
                <a:latin typeface="Tw Cen MT" panose="020B0602020104020603" pitchFamily="34" charset="0"/>
              </a:rPr>
              <a:t>Stress response</a:t>
            </a:r>
            <a:endParaRPr lang="en-US" sz="2000" dirty="0">
              <a:solidFill>
                <a:srgbClr val="002060"/>
              </a:solidFill>
              <a:latin typeface="Tw Cen MT" panose="020B0602020104020603" pitchFamily="34" charset="0"/>
            </a:endParaRPr>
          </a:p>
        </p:txBody>
      </p:sp>
      <p:pic>
        <p:nvPicPr>
          <p:cNvPr id="7" name="Picture 6" descr="An illustration shows the regions responsible for secretion of glucocorticoids and catecholamines. • Parts marked are: Hypothalamus, Corticotropin-releasing hormone (CRH), ACTH (adrenocorticotropic hormone), Anterior pituitary gland, and Neuron of sympathetic nervous system. In the adrenal gland, the cortex and medulla are marked.&#10;• Glucocorticoids: The Corticotropin-releasing hormone (CRH) acts on the Anterior pituitary gland, which in turn acts on the Adrenal cortex to produce Glucocorticoids.&#10;Epinephrine and norepinephrine: Produced by the action of a Neuron of sympathetic nervous system on the adrenal medulla.">
            <a:extLst>
              <a:ext uri="{FF2B5EF4-FFF2-40B4-BE49-F238E27FC236}">
                <a16:creationId xmlns:a16="http://schemas.microsoft.com/office/drawing/2014/main" id="{393CC5A7-DFAB-4DB9-AAC4-91271E19D7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677" y="1459252"/>
            <a:ext cx="3366267" cy="3313254"/>
          </a:xfrm>
          <a:prstGeom prst="rect">
            <a:avLst/>
          </a:prstGeom>
        </p:spPr>
      </p:pic>
      <p:sp>
        <p:nvSpPr>
          <p:cNvPr id="6" name="Content Placeholder 1">
            <a:extLst>
              <a:ext uri="{FF2B5EF4-FFF2-40B4-BE49-F238E27FC236}">
                <a16:creationId xmlns:a16="http://schemas.microsoft.com/office/drawing/2014/main" id="{F12C8B5A-38CA-48A7-B849-B134E855F96A}"/>
              </a:ext>
            </a:extLst>
          </p:cNvPr>
          <p:cNvSpPr txBox="1">
            <a:spLocks/>
          </p:cNvSpPr>
          <p:nvPr/>
        </p:nvSpPr>
        <p:spPr>
          <a:xfrm>
            <a:off x="4976261" y="1309988"/>
            <a:ext cx="3460830"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400" dirty="0">
                <a:latin typeface="Tw Cen MT" panose="020B0602020104020603" pitchFamily="34" charset="0"/>
              </a:rPr>
              <a:t>Hypothalamic-Pituitary Adrenocortical (HPA) System </a:t>
            </a:r>
          </a:p>
          <a:p>
            <a:pPr>
              <a:spcBef>
                <a:spcPts val="100"/>
              </a:spcBef>
              <a:spcAft>
                <a:spcPts val="800"/>
              </a:spcAft>
              <a:buFontTx/>
              <a:buChar char="-"/>
            </a:pPr>
            <a:endParaRPr lang="en-US" sz="1400" dirty="0">
              <a:latin typeface="Tw Cen MT" panose="020B0602020104020603" pitchFamily="34" charset="0"/>
            </a:endParaRPr>
          </a:p>
        </p:txBody>
      </p:sp>
      <p:sp>
        <p:nvSpPr>
          <p:cNvPr id="8" name="TextBox 7">
            <a:extLst>
              <a:ext uri="{FF2B5EF4-FFF2-40B4-BE49-F238E27FC236}">
                <a16:creationId xmlns:a16="http://schemas.microsoft.com/office/drawing/2014/main" id="{69A2CC41-2463-409E-A9EA-B50602A9B0BE}"/>
              </a:ext>
            </a:extLst>
          </p:cNvPr>
          <p:cNvSpPr txBox="1"/>
          <p:nvPr/>
        </p:nvSpPr>
        <p:spPr>
          <a:xfrm>
            <a:off x="5482475" y="1978860"/>
            <a:ext cx="1353480" cy="328008"/>
          </a:xfrm>
          <a:prstGeom prst="rect">
            <a:avLst/>
          </a:prstGeom>
          <a:noFill/>
        </p:spPr>
        <p:txBody>
          <a:bodyPr wrap="square" rtlCol="0">
            <a:noAutofit/>
          </a:bodyPr>
          <a:lstStyle/>
          <a:p>
            <a:pPr algn="ctr"/>
            <a:r>
              <a:rPr lang="en-AU" sz="1200" dirty="0">
                <a:latin typeface="Tw Cen MT" panose="020B0602020104020603" pitchFamily="34" charset="0"/>
              </a:rPr>
              <a:t>Stressful event</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9" name="Straight Arrow Connector 8">
            <a:extLst>
              <a:ext uri="{FF2B5EF4-FFF2-40B4-BE49-F238E27FC236}">
                <a16:creationId xmlns:a16="http://schemas.microsoft.com/office/drawing/2014/main" id="{1B6BE736-7349-4C7C-A280-E38425E3D012}"/>
              </a:ext>
            </a:extLst>
          </p:cNvPr>
          <p:cNvCxnSpPr>
            <a:cxnSpLocks/>
          </p:cNvCxnSpPr>
          <p:nvPr/>
        </p:nvCxnSpPr>
        <p:spPr>
          <a:xfrm>
            <a:off x="6136118" y="2249070"/>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5EC34B-E1B5-47B8-BB33-F601D960BBDF}"/>
              </a:ext>
            </a:extLst>
          </p:cNvPr>
          <p:cNvSpPr txBox="1"/>
          <p:nvPr/>
        </p:nvSpPr>
        <p:spPr>
          <a:xfrm>
            <a:off x="5304372" y="2536227"/>
            <a:ext cx="2462775" cy="328008"/>
          </a:xfrm>
          <a:prstGeom prst="rect">
            <a:avLst/>
          </a:prstGeom>
          <a:noFill/>
        </p:spPr>
        <p:txBody>
          <a:bodyPr wrap="square" rtlCol="0">
            <a:noAutofit/>
          </a:bodyPr>
          <a:lstStyle/>
          <a:p>
            <a:pPr algn="ctr"/>
            <a:r>
              <a:rPr lang="en-AU" sz="1200" dirty="0">
                <a:latin typeface="Tw Cen MT" panose="020B0602020104020603" pitchFamily="34" charset="0"/>
              </a:rPr>
              <a:t>Hypothalamus secretes corticotropin releasing hormone</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12" name="Straight Arrow Connector 11">
            <a:extLst>
              <a:ext uri="{FF2B5EF4-FFF2-40B4-BE49-F238E27FC236}">
                <a16:creationId xmlns:a16="http://schemas.microsoft.com/office/drawing/2014/main" id="{1ACD4A59-136C-4540-900D-F6BB76ACF635}"/>
              </a:ext>
            </a:extLst>
          </p:cNvPr>
          <p:cNvCxnSpPr>
            <a:cxnSpLocks/>
          </p:cNvCxnSpPr>
          <p:nvPr/>
        </p:nvCxnSpPr>
        <p:spPr>
          <a:xfrm>
            <a:off x="6519102" y="3006331"/>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426A55-FC8A-476D-9F6D-909E7D2714F8}"/>
              </a:ext>
            </a:extLst>
          </p:cNvPr>
          <p:cNvSpPr txBox="1"/>
          <p:nvPr/>
        </p:nvSpPr>
        <p:spPr>
          <a:xfrm>
            <a:off x="5562939" y="3257659"/>
            <a:ext cx="2498656" cy="647544"/>
          </a:xfrm>
          <a:prstGeom prst="rect">
            <a:avLst/>
          </a:prstGeom>
          <a:noFill/>
        </p:spPr>
        <p:txBody>
          <a:bodyPr wrap="square" rtlCol="0">
            <a:noAutofit/>
          </a:bodyPr>
          <a:lstStyle/>
          <a:p>
            <a:pPr algn="ctr"/>
            <a:r>
              <a:rPr lang="en-AU" sz="1200" dirty="0">
                <a:latin typeface="Tw Cen MT" panose="020B0602020104020603" pitchFamily="34" charset="0"/>
              </a:rPr>
              <a:t>Stimulates the anterior pituitary gland to which secretes adrenocorticotropic hormone</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14" name="Straight Arrow Connector 13">
            <a:extLst>
              <a:ext uri="{FF2B5EF4-FFF2-40B4-BE49-F238E27FC236}">
                <a16:creationId xmlns:a16="http://schemas.microsoft.com/office/drawing/2014/main" id="{1D24EA79-5CD5-4FC2-9A87-99D02E531DF3}"/>
              </a:ext>
            </a:extLst>
          </p:cNvPr>
          <p:cNvCxnSpPr>
            <a:cxnSpLocks/>
          </p:cNvCxnSpPr>
          <p:nvPr/>
        </p:nvCxnSpPr>
        <p:spPr>
          <a:xfrm>
            <a:off x="6923188" y="3884888"/>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65A093-CD78-4370-B75D-AC8ABA7F21E3}"/>
              </a:ext>
            </a:extLst>
          </p:cNvPr>
          <p:cNvSpPr txBox="1"/>
          <p:nvPr/>
        </p:nvSpPr>
        <p:spPr>
          <a:xfrm>
            <a:off x="5938435" y="4153241"/>
            <a:ext cx="2498656" cy="647544"/>
          </a:xfrm>
          <a:prstGeom prst="rect">
            <a:avLst/>
          </a:prstGeom>
          <a:noFill/>
        </p:spPr>
        <p:txBody>
          <a:bodyPr wrap="square" rtlCol="0">
            <a:noAutofit/>
          </a:bodyPr>
          <a:lstStyle/>
          <a:p>
            <a:pPr algn="ctr"/>
            <a:r>
              <a:rPr lang="en-AU" sz="1200" dirty="0">
                <a:latin typeface="Tw Cen MT" panose="020B0602020104020603" pitchFamily="34" charset="0"/>
              </a:rPr>
              <a:t>Stimulates the adrenal cortex to secrete glucocorticoids</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pic>
        <p:nvPicPr>
          <p:cNvPr id="16" name="Graphic 15" descr="Line arrow: Counter-clockwise curve with solid fill">
            <a:extLst>
              <a:ext uri="{FF2B5EF4-FFF2-40B4-BE49-F238E27FC236}">
                <a16:creationId xmlns:a16="http://schemas.microsoft.com/office/drawing/2014/main" id="{D815A622-81F1-4E3B-9F9D-9ACA6B9914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840986">
            <a:off x="4987821" y="2664793"/>
            <a:ext cx="480782" cy="480782"/>
          </a:xfrm>
          <a:prstGeom prst="rect">
            <a:avLst/>
          </a:prstGeom>
        </p:spPr>
      </p:pic>
      <p:sp>
        <p:nvSpPr>
          <p:cNvPr id="18" name="TextBox 17">
            <a:extLst>
              <a:ext uri="{FF2B5EF4-FFF2-40B4-BE49-F238E27FC236}">
                <a16:creationId xmlns:a16="http://schemas.microsoft.com/office/drawing/2014/main" id="{B9FEA6D7-2294-4E3D-9B2A-C2497E0B7B3A}"/>
              </a:ext>
            </a:extLst>
          </p:cNvPr>
          <p:cNvSpPr txBox="1"/>
          <p:nvPr/>
        </p:nvSpPr>
        <p:spPr>
          <a:xfrm>
            <a:off x="4095803" y="3017379"/>
            <a:ext cx="1353480" cy="328008"/>
          </a:xfrm>
          <a:prstGeom prst="rect">
            <a:avLst/>
          </a:prstGeom>
          <a:noFill/>
        </p:spPr>
        <p:txBody>
          <a:bodyPr wrap="square" rtlCol="0">
            <a:noAutofit/>
          </a:bodyPr>
          <a:lstStyle/>
          <a:p>
            <a:pPr algn="ctr"/>
            <a:r>
              <a:rPr lang="en-AU" sz="1100" dirty="0">
                <a:latin typeface="Tw Cen MT" panose="020B0602020104020603" pitchFamily="34" charset="0"/>
              </a:rPr>
              <a:t>Regulation of mood in response to stress</a:t>
            </a:r>
          </a:p>
          <a:p>
            <a:pPr algn="ctr"/>
            <a:endParaRPr lang="en-AU" sz="1100" dirty="0">
              <a:latin typeface="Tw Cen MT" panose="020B0602020104020603" pitchFamily="34" charset="0"/>
            </a:endParaRPr>
          </a:p>
          <a:p>
            <a:pPr marL="285750" indent="-285750">
              <a:buFontTx/>
              <a:buChar char="-"/>
            </a:pPr>
            <a:endParaRPr lang="en-AU" sz="1100" dirty="0">
              <a:latin typeface="Tw Cen MT" panose="020B0602020104020603" pitchFamily="34" charset="0"/>
            </a:endParaRPr>
          </a:p>
          <a:p>
            <a:pPr marL="285750" indent="-285750">
              <a:buFontTx/>
              <a:buChar char="-"/>
            </a:pPr>
            <a:endParaRPr lang="en-AU" sz="1100" dirty="0">
              <a:latin typeface="Tw Cen MT" panose="020B0602020104020603" pitchFamily="34" charset="0"/>
            </a:endParaRPr>
          </a:p>
          <a:p>
            <a:pPr algn="ctr"/>
            <a:endParaRPr lang="en-AU" sz="1100" dirty="0">
              <a:latin typeface="Tw Cen MT" panose="020B0602020104020603" pitchFamily="34" charset="0"/>
            </a:endParaRPr>
          </a:p>
          <a:p>
            <a:pPr algn="ctr"/>
            <a:endParaRPr lang="en-AU" sz="1100" dirty="0">
              <a:latin typeface="Tw Cen MT" panose="020B0602020104020603" pitchFamily="34" charset="0"/>
            </a:endParaRPr>
          </a:p>
          <a:p>
            <a:pPr algn="ctr"/>
            <a:endParaRPr lang="en-AU" sz="1000" dirty="0">
              <a:latin typeface="Tw Cen MT" panose="020B0602020104020603" pitchFamily="34" charset="0"/>
            </a:endParaRPr>
          </a:p>
        </p:txBody>
      </p:sp>
    </p:spTree>
    <p:custDataLst>
      <p:tags r:id="rId1"/>
    </p:custDataLst>
    <p:extLst>
      <p:ext uri="{BB962C8B-B14F-4D97-AF65-F5344CB8AC3E}">
        <p14:creationId xmlns:p14="http://schemas.microsoft.com/office/powerpoint/2010/main" val="22252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P spid="1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&amp; health</a:t>
            </a:r>
            <a:endParaRPr lang="en-US" sz="2000" dirty="0">
              <a:solidFill>
                <a:srgbClr val="002060"/>
              </a:solidFill>
              <a:latin typeface="Tw Cen MT" panose="020B0602020104020603" pitchFamily="34" charset="0"/>
            </a:endParaRPr>
          </a:p>
        </p:txBody>
      </p:sp>
      <p:graphicFrame>
        <p:nvGraphicFramePr>
          <p:cNvPr id="2" name="Table 3">
            <a:extLst>
              <a:ext uri="{FF2B5EF4-FFF2-40B4-BE49-F238E27FC236}">
                <a16:creationId xmlns:a16="http://schemas.microsoft.com/office/drawing/2014/main" id="{01D0119D-F28C-4BAB-8267-A4C66188127F}"/>
              </a:ext>
            </a:extLst>
          </p:cNvPr>
          <p:cNvGraphicFramePr>
            <a:graphicFrameLocks noGrp="1"/>
          </p:cNvGraphicFramePr>
          <p:nvPr>
            <p:extLst>
              <p:ext uri="{D42A27DB-BD31-4B8C-83A1-F6EECF244321}">
                <p14:modId xmlns:p14="http://schemas.microsoft.com/office/powerpoint/2010/main" val="2260475858"/>
              </p:ext>
            </p:extLst>
          </p:nvPr>
        </p:nvGraphicFramePr>
        <p:xfrm>
          <a:off x="3308467" y="1659839"/>
          <a:ext cx="5037513" cy="2316480"/>
        </p:xfrm>
        <a:graphic>
          <a:graphicData uri="http://schemas.openxmlformats.org/drawingml/2006/table">
            <a:tbl>
              <a:tblPr firstRow="1" bandRow="1">
                <a:tableStyleId>{2A488322-F2BA-4B5B-9748-0D474271808F}</a:tableStyleId>
              </a:tblPr>
              <a:tblGrid>
                <a:gridCol w="955963">
                  <a:extLst>
                    <a:ext uri="{9D8B030D-6E8A-4147-A177-3AD203B41FA5}">
                      <a16:colId xmlns:a16="http://schemas.microsoft.com/office/drawing/2014/main" val="2272858204"/>
                    </a:ext>
                  </a:extLst>
                </a:gridCol>
                <a:gridCol w="2040775">
                  <a:extLst>
                    <a:ext uri="{9D8B030D-6E8A-4147-A177-3AD203B41FA5}">
                      <a16:colId xmlns:a16="http://schemas.microsoft.com/office/drawing/2014/main" val="3632381162"/>
                    </a:ext>
                  </a:extLst>
                </a:gridCol>
                <a:gridCol w="2040775">
                  <a:extLst>
                    <a:ext uri="{9D8B030D-6E8A-4147-A177-3AD203B41FA5}">
                      <a16:colId xmlns:a16="http://schemas.microsoft.com/office/drawing/2014/main" val="2529500925"/>
                    </a:ext>
                  </a:extLst>
                </a:gridCol>
              </a:tblGrid>
              <a:tr h="266394">
                <a:tc>
                  <a:txBody>
                    <a:bodyPr/>
                    <a:lstStyle/>
                    <a:p>
                      <a:endParaRPr lang="en-AU" dirty="0">
                        <a:latin typeface="Tw Cen MT" panose="020B0602020104020603" pitchFamily="34" charset="0"/>
                      </a:endParaRPr>
                    </a:p>
                  </a:txBody>
                  <a:tcPr>
                    <a:solidFill>
                      <a:srgbClr val="002060"/>
                    </a:solidFill>
                  </a:tcPr>
                </a:tc>
                <a:tc gridSpan="2">
                  <a:txBody>
                    <a:bodyPr/>
                    <a:lstStyle/>
                    <a:p>
                      <a:pPr algn="ctr"/>
                      <a:r>
                        <a:rPr lang="en-AU" sz="1600" dirty="0">
                          <a:latin typeface="Tw Cen MT" panose="020B0602020104020603" pitchFamily="34" charset="0"/>
                        </a:rPr>
                        <a:t>Stress response system</a:t>
                      </a:r>
                    </a:p>
                  </a:txBody>
                  <a:tcPr>
                    <a:solidFill>
                      <a:srgbClr val="002060"/>
                    </a:solidFill>
                  </a:tcPr>
                </a:tc>
                <a:tc hMerge="1">
                  <a:txBody>
                    <a:bodyPr/>
                    <a:lstStyle/>
                    <a:p>
                      <a:endParaRPr lang="en-AU" dirty="0"/>
                    </a:p>
                  </a:txBody>
                  <a:tcPr/>
                </a:tc>
                <a:extLst>
                  <a:ext uri="{0D108BD9-81ED-4DB2-BD59-A6C34878D82A}">
                    <a16:rowId xmlns:a16="http://schemas.microsoft.com/office/drawing/2014/main" val="4158618908"/>
                  </a:ext>
                </a:extLst>
              </a:tr>
              <a:tr h="581222">
                <a:tc>
                  <a:txBody>
                    <a:bodyPr/>
                    <a:lstStyle/>
                    <a:p>
                      <a:endParaRPr lang="en-AU" sz="1400" b="1" dirty="0">
                        <a:latin typeface="Tw Cen MT" panose="020B0602020104020603"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latin typeface="Tw Cen MT" panose="020B0602020104020603" pitchFamily="34" charset="0"/>
                        </a:rPr>
                        <a:t>Sympathetic Adrenal-Medullary (SAM) System</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latin typeface="Tw Cen MT" panose="020B0602020104020603" pitchFamily="34" charset="0"/>
                        </a:rPr>
                        <a:t>Hypothalamic-Pituitary Adrenocortical (HPA) System </a:t>
                      </a:r>
                    </a:p>
                  </a:txBody>
                  <a:tcPr/>
                </a:tc>
                <a:extLst>
                  <a:ext uri="{0D108BD9-81ED-4DB2-BD59-A6C34878D82A}">
                    <a16:rowId xmlns:a16="http://schemas.microsoft.com/office/drawing/2014/main" val="3649421967"/>
                  </a:ext>
                </a:extLst>
              </a:tr>
              <a:tr h="581222">
                <a:tc>
                  <a:txBody>
                    <a:bodyPr/>
                    <a:lstStyle/>
                    <a:p>
                      <a:pPr algn="r"/>
                      <a:r>
                        <a:rPr lang="en-AU" sz="1400" b="1" dirty="0">
                          <a:latin typeface="Tw Cen MT" panose="020B0602020104020603" pitchFamily="34" charset="0"/>
                        </a:rPr>
                        <a:t>Hormones</a:t>
                      </a:r>
                    </a:p>
                  </a:txBody>
                  <a:tcPr/>
                </a:tc>
                <a:tc>
                  <a:txBody>
                    <a:bodyPr/>
                    <a:lstStyle/>
                    <a:p>
                      <a:pPr algn="ctr"/>
                      <a:r>
                        <a:rPr lang="en-AU" sz="1400" dirty="0">
                          <a:latin typeface="Tw Cen MT" panose="020B0602020104020603" pitchFamily="34" charset="0"/>
                        </a:rPr>
                        <a:t>Catecholamines (adrenaline &amp; noradrenaline)</a:t>
                      </a:r>
                    </a:p>
                  </a:txBody>
                  <a:tcPr/>
                </a:tc>
                <a:tc>
                  <a:txBody>
                    <a:bodyPr/>
                    <a:lstStyle/>
                    <a:p>
                      <a:pPr algn="ctr"/>
                      <a:r>
                        <a:rPr lang="en-AU" sz="1400" dirty="0">
                          <a:latin typeface="Tw Cen MT" panose="020B0602020104020603" pitchFamily="34" charset="0"/>
                        </a:rPr>
                        <a:t>Glucocorticoids (cortisol)</a:t>
                      </a:r>
                    </a:p>
                  </a:txBody>
                  <a:tcPr/>
                </a:tc>
                <a:extLst>
                  <a:ext uri="{0D108BD9-81ED-4DB2-BD59-A6C34878D82A}">
                    <a16:rowId xmlns:a16="http://schemas.microsoft.com/office/drawing/2014/main" val="720434961"/>
                  </a:ext>
                </a:extLst>
              </a:tr>
              <a:tr h="510411">
                <a:tc>
                  <a:txBody>
                    <a:bodyPr/>
                    <a:lstStyle/>
                    <a:p>
                      <a:pPr algn="r"/>
                      <a:r>
                        <a:rPr lang="en-AU" sz="1400" b="1" dirty="0">
                          <a:latin typeface="Tw Cen MT" panose="020B0602020104020603" pitchFamily="34" charset="0"/>
                        </a:rPr>
                        <a:t>Intended duration</a:t>
                      </a:r>
                    </a:p>
                  </a:txBody>
                  <a:tcPr/>
                </a:tc>
                <a:tc>
                  <a:txBody>
                    <a:bodyPr/>
                    <a:lstStyle/>
                    <a:p>
                      <a:pPr algn="ctr"/>
                      <a:r>
                        <a:rPr lang="en-AU" sz="1400" dirty="0">
                          <a:latin typeface="Tw Cen MT" panose="020B0602020104020603" pitchFamily="34" charset="0"/>
                        </a:rPr>
                        <a:t>Fast-acting, short-lived</a:t>
                      </a:r>
                    </a:p>
                  </a:txBody>
                  <a:tcPr/>
                </a:tc>
                <a:tc>
                  <a:txBody>
                    <a:bodyPr/>
                    <a:lstStyle/>
                    <a:p>
                      <a:pPr algn="ctr"/>
                      <a:r>
                        <a:rPr lang="en-AU" sz="1400" dirty="0">
                          <a:latin typeface="Tw Cen MT" panose="020B0602020104020603" pitchFamily="34" charset="0"/>
                        </a:rPr>
                        <a:t>More sustained response</a:t>
                      </a:r>
                    </a:p>
                  </a:txBody>
                  <a:tcPr/>
                </a:tc>
                <a:extLst>
                  <a:ext uri="{0D108BD9-81ED-4DB2-BD59-A6C34878D82A}">
                    <a16:rowId xmlns:a16="http://schemas.microsoft.com/office/drawing/2014/main" val="3563813209"/>
                  </a:ext>
                </a:extLst>
              </a:tr>
            </a:tbl>
          </a:graphicData>
        </a:graphic>
      </p:graphicFrame>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390698" y="2374374"/>
            <a:ext cx="248550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600" dirty="0">
                <a:latin typeface="Tw Cen MT" panose="020B0602020104020603" pitchFamily="34" charset="0"/>
              </a:rPr>
              <a:t>The duration of the physiological responses to stress influences whether they are beneficial or not </a:t>
            </a:r>
          </a:p>
          <a:p>
            <a:pPr>
              <a:spcBef>
                <a:spcPts val="100"/>
              </a:spcBef>
              <a:spcAft>
                <a:spcPts val="800"/>
              </a:spcAft>
              <a:buFontTx/>
              <a:buChar char="-"/>
            </a:pPr>
            <a:endParaRPr lang="en-US" sz="1600" dirty="0">
              <a:latin typeface="Tw Cen MT" panose="020B0602020104020603" pitchFamily="34" charset="0"/>
            </a:endParaRPr>
          </a:p>
        </p:txBody>
      </p:sp>
    </p:spTree>
    <p:extLst>
      <p:ext uri="{BB962C8B-B14F-4D97-AF65-F5344CB8AC3E}">
        <p14:creationId xmlns:p14="http://schemas.microsoft.com/office/powerpoint/2010/main" val="25177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its effect on our body</a:t>
            </a:r>
            <a:br>
              <a:rPr lang="en-US" sz="3600" dirty="0">
                <a:solidFill>
                  <a:srgbClr val="002060"/>
                </a:solidFill>
              </a:rPr>
            </a:br>
            <a:r>
              <a:rPr lang="en-US" sz="1400" dirty="0">
                <a:solidFill>
                  <a:srgbClr val="002060"/>
                </a:solidFill>
                <a:latin typeface="Tw Cen MT" panose="020B0602020104020603" pitchFamily="34" charset="0"/>
              </a:rPr>
              <a:t>Stress &amp; health</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66436" y="1767447"/>
            <a:ext cx="3591097"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600" b="1" dirty="0">
                <a:latin typeface="Tw Cen MT" panose="020B0602020104020603" pitchFamily="34" charset="0"/>
              </a:rPr>
              <a:t>Stress &amp; immune function</a:t>
            </a:r>
          </a:p>
          <a:p>
            <a:pPr marL="0" indent="0">
              <a:spcBef>
                <a:spcPts val="100"/>
              </a:spcBef>
              <a:spcAft>
                <a:spcPts val="800"/>
              </a:spcAft>
              <a:buNone/>
            </a:pPr>
            <a:r>
              <a:rPr lang="en-US" sz="1400" dirty="0">
                <a:latin typeface="Tw Cen MT" panose="020B0602020104020603" pitchFamily="34" charset="0"/>
              </a:rPr>
              <a:t>Glucocorticoids &amp; (to a lesser extent) catecholamines suppress the immune response </a:t>
            </a:r>
          </a:p>
          <a:p>
            <a:pPr marL="0" indent="0">
              <a:spcBef>
                <a:spcPts val="100"/>
              </a:spcBef>
              <a:spcAft>
                <a:spcPts val="800"/>
              </a:spcAft>
              <a:buNone/>
            </a:pPr>
            <a:r>
              <a:rPr lang="en-US" sz="1400" dirty="0">
                <a:latin typeface="Tw Cen MT" panose="020B0602020104020603" pitchFamily="34" charset="0"/>
              </a:rPr>
              <a:t>High stress levels are associated with (Segerstrom &amp; Miller, 2004):</a:t>
            </a:r>
          </a:p>
          <a:p>
            <a:pPr>
              <a:spcBef>
                <a:spcPts val="100"/>
              </a:spcBef>
              <a:spcAft>
                <a:spcPts val="800"/>
              </a:spcAft>
            </a:pPr>
            <a:r>
              <a:rPr lang="en-US" sz="1200" dirty="0">
                <a:latin typeface="Tw Cen MT" panose="020B0602020104020603" pitchFamily="34" charset="0"/>
              </a:rPr>
              <a:t>Decreased lymphocyte proliferation</a:t>
            </a:r>
          </a:p>
          <a:p>
            <a:pPr>
              <a:spcBef>
                <a:spcPts val="100"/>
              </a:spcBef>
              <a:spcAft>
                <a:spcPts val="800"/>
              </a:spcAft>
            </a:pPr>
            <a:r>
              <a:rPr lang="en-US" sz="1200" dirty="0">
                <a:latin typeface="Tw Cen MT" panose="020B0602020104020603" pitchFamily="34" charset="0"/>
              </a:rPr>
              <a:t>Decreases in natural killer (NK) cells</a:t>
            </a:r>
          </a:p>
          <a:p>
            <a:pPr>
              <a:spcBef>
                <a:spcPts val="100"/>
              </a:spcBef>
              <a:spcAft>
                <a:spcPts val="800"/>
              </a:spcAft>
            </a:pPr>
            <a:r>
              <a:rPr lang="en-US" sz="1200" dirty="0">
                <a:latin typeface="Tw Cen MT" panose="020B0602020104020603" pitchFamily="34" charset="0"/>
              </a:rPr>
              <a:t>Decreased pro-inflammatory cytokines</a:t>
            </a:r>
          </a:p>
          <a:p>
            <a:pPr>
              <a:spcBef>
                <a:spcPts val="100"/>
              </a:spcBef>
              <a:spcAft>
                <a:spcPts val="800"/>
              </a:spcAft>
            </a:pPr>
            <a:r>
              <a:rPr lang="en-US" sz="1200" dirty="0">
                <a:latin typeface="Tw Cen MT" panose="020B0602020104020603" pitchFamily="34" charset="0"/>
              </a:rPr>
              <a:t>Lower antibody response to vaccines (Burns et al., 2003)</a:t>
            </a:r>
          </a:p>
          <a:p>
            <a:pPr>
              <a:spcBef>
                <a:spcPts val="100"/>
              </a:spcBef>
              <a:spcAft>
                <a:spcPts val="800"/>
              </a:spcAft>
            </a:pPr>
            <a:endParaRPr lang="en-US" sz="12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a:p>
            <a:pPr>
              <a:spcBef>
                <a:spcPts val="100"/>
              </a:spcBef>
              <a:spcAft>
                <a:spcPts val="800"/>
              </a:spcAft>
              <a:buFontTx/>
              <a:buChar char="-"/>
            </a:pPr>
            <a:endParaRPr lang="en-US" sz="1200" dirty="0">
              <a:latin typeface="Tw Cen MT" panose="020B0602020104020603" pitchFamily="34" charset="0"/>
            </a:endParaRPr>
          </a:p>
        </p:txBody>
      </p:sp>
      <p:sp>
        <p:nvSpPr>
          <p:cNvPr id="7" name="Rectangle: Rounded Corners 6">
            <a:extLst>
              <a:ext uri="{FF2B5EF4-FFF2-40B4-BE49-F238E27FC236}">
                <a16:creationId xmlns:a16="http://schemas.microsoft.com/office/drawing/2014/main" id="{A6F92D8E-CED5-41EA-8E41-D6DBE3F2F5F7}"/>
              </a:ext>
            </a:extLst>
          </p:cNvPr>
          <p:cNvSpPr/>
          <p:nvPr/>
        </p:nvSpPr>
        <p:spPr>
          <a:xfrm>
            <a:off x="4412558" y="1313353"/>
            <a:ext cx="4265006" cy="3203890"/>
          </a:xfrm>
          <a:custGeom>
            <a:avLst/>
            <a:gdLst>
              <a:gd name="connsiteX0" fmla="*/ 0 w 4265006"/>
              <a:gd name="connsiteY0" fmla="*/ 533992 h 3203890"/>
              <a:gd name="connsiteX1" fmla="*/ 533992 w 4265006"/>
              <a:gd name="connsiteY1" fmla="*/ 0 h 3203890"/>
              <a:gd name="connsiteX2" fmla="*/ 970918 w 4265006"/>
              <a:gd name="connsiteY2" fmla="*/ 0 h 3203890"/>
              <a:gd name="connsiteX3" fmla="*/ 1567696 w 4265006"/>
              <a:gd name="connsiteY3" fmla="*/ 0 h 3203890"/>
              <a:gd name="connsiteX4" fmla="*/ 2004622 w 4265006"/>
              <a:gd name="connsiteY4" fmla="*/ 0 h 3203890"/>
              <a:gd name="connsiteX5" fmla="*/ 2537459 w 4265006"/>
              <a:gd name="connsiteY5" fmla="*/ 0 h 3203890"/>
              <a:gd name="connsiteX6" fmla="*/ 3038326 w 4265006"/>
              <a:gd name="connsiteY6" fmla="*/ 0 h 3203890"/>
              <a:gd name="connsiteX7" fmla="*/ 3731014 w 4265006"/>
              <a:gd name="connsiteY7" fmla="*/ 0 h 3203890"/>
              <a:gd name="connsiteX8" fmla="*/ 4265006 w 4265006"/>
              <a:gd name="connsiteY8" fmla="*/ 533992 h 3203890"/>
              <a:gd name="connsiteX9" fmla="*/ 4265006 w 4265006"/>
              <a:gd name="connsiteY9" fmla="*/ 1089328 h 3203890"/>
              <a:gd name="connsiteX10" fmla="*/ 4265006 w 4265006"/>
              <a:gd name="connsiteY10" fmla="*/ 1623304 h 3203890"/>
              <a:gd name="connsiteX11" fmla="*/ 4265006 w 4265006"/>
              <a:gd name="connsiteY11" fmla="*/ 2093203 h 3203890"/>
              <a:gd name="connsiteX12" fmla="*/ 4265006 w 4265006"/>
              <a:gd name="connsiteY12" fmla="*/ 2669898 h 3203890"/>
              <a:gd name="connsiteX13" fmla="*/ 3731014 w 4265006"/>
              <a:gd name="connsiteY13" fmla="*/ 3203890 h 3203890"/>
              <a:gd name="connsiteX14" fmla="*/ 3230147 w 4265006"/>
              <a:gd name="connsiteY14" fmla="*/ 3203890 h 3203890"/>
              <a:gd name="connsiteX15" fmla="*/ 2633370 w 4265006"/>
              <a:gd name="connsiteY15" fmla="*/ 3203890 h 3203890"/>
              <a:gd name="connsiteX16" fmla="*/ 2196443 w 4265006"/>
              <a:gd name="connsiteY16" fmla="*/ 3203890 h 3203890"/>
              <a:gd name="connsiteX17" fmla="*/ 1695577 w 4265006"/>
              <a:gd name="connsiteY17" fmla="*/ 3203890 h 3203890"/>
              <a:gd name="connsiteX18" fmla="*/ 1130769 w 4265006"/>
              <a:gd name="connsiteY18" fmla="*/ 3203890 h 3203890"/>
              <a:gd name="connsiteX19" fmla="*/ 533992 w 4265006"/>
              <a:gd name="connsiteY19" fmla="*/ 3203890 h 3203890"/>
              <a:gd name="connsiteX20" fmla="*/ 0 w 4265006"/>
              <a:gd name="connsiteY20" fmla="*/ 2669898 h 3203890"/>
              <a:gd name="connsiteX21" fmla="*/ 0 w 4265006"/>
              <a:gd name="connsiteY21" fmla="*/ 2178640 h 3203890"/>
              <a:gd name="connsiteX22" fmla="*/ 0 w 4265006"/>
              <a:gd name="connsiteY22" fmla="*/ 1623304 h 3203890"/>
              <a:gd name="connsiteX23" fmla="*/ 0 w 4265006"/>
              <a:gd name="connsiteY23" fmla="*/ 1046609 h 3203890"/>
              <a:gd name="connsiteX24" fmla="*/ 0 w 4265006"/>
              <a:gd name="connsiteY24" fmla="*/ 533992 h 320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5006" h="3203890" fill="none" extrusionOk="0">
                <a:moveTo>
                  <a:pt x="0" y="533992"/>
                </a:moveTo>
                <a:cubicBezTo>
                  <a:pt x="-3952" y="313055"/>
                  <a:pt x="242151" y="47994"/>
                  <a:pt x="533992" y="0"/>
                </a:cubicBezTo>
                <a:cubicBezTo>
                  <a:pt x="751118" y="-40137"/>
                  <a:pt x="798760" y="40722"/>
                  <a:pt x="970918" y="0"/>
                </a:cubicBezTo>
                <a:cubicBezTo>
                  <a:pt x="1143076" y="-40722"/>
                  <a:pt x="1412376" y="64000"/>
                  <a:pt x="1567696" y="0"/>
                </a:cubicBezTo>
                <a:cubicBezTo>
                  <a:pt x="1723016" y="-64000"/>
                  <a:pt x="1798179" y="37739"/>
                  <a:pt x="2004622" y="0"/>
                </a:cubicBezTo>
                <a:cubicBezTo>
                  <a:pt x="2211065" y="-37739"/>
                  <a:pt x="2393475" y="53727"/>
                  <a:pt x="2537459" y="0"/>
                </a:cubicBezTo>
                <a:cubicBezTo>
                  <a:pt x="2681443" y="-53727"/>
                  <a:pt x="2793904" y="29986"/>
                  <a:pt x="3038326" y="0"/>
                </a:cubicBezTo>
                <a:cubicBezTo>
                  <a:pt x="3282748" y="-29986"/>
                  <a:pt x="3414781" y="31459"/>
                  <a:pt x="3731014" y="0"/>
                </a:cubicBezTo>
                <a:cubicBezTo>
                  <a:pt x="4076651" y="8540"/>
                  <a:pt x="4334456" y="233257"/>
                  <a:pt x="4265006" y="533992"/>
                </a:cubicBezTo>
                <a:cubicBezTo>
                  <a:pt x="4299463" y="663570"/>
                  <a:pt x="4244787" y="949786"/>
                  <a:pt x="4265006" y="1089328"/>
                </a:cubicBezTo>
                <a:cubicBezTo>
                  <a:pt x="4285225" y="1228870"/>
                  <a:pt x="4205237" y="1371538"/>
                  <a:pt x="4265006" y="1623304"/>
                </a:cubicBezTo>
                <a:cubicBezTo>
                  <a:pt x="4324775" y="1875070"/>
                  <a:pt x="4218750" y="1915489"/>
                  <a:pt x="4265006" y="2093203"/>
                </a:cubicBezTo>
                <a:cubicBezTo>
                  <a:pt x="4311262" y="2270917"/>
                  <a:pt x="4226293" y="2389169"/>
                  <a:pt x="4265006" y="2669898"/>
                </a:cubicBezTo>
                <a:cubicBezTo>
                  <a:pt x="4244005" y="2971000"/>
                  <a:pt x="4079439" y="3216122"/>
                  <a:pt x="3731014" y="3203890"/>
                </a:cubicBezTo>
                <a:cubicBezTo>
                  <a:pt x="3588462" y="3209860"/>
                  <a:pt x="3404895" y="3177962"/>
                  <a:pt x="3230147" y="3203890"/>
                </a:cubicBezTo>
                <a:cubicBezTo>
                  <a:pt x="3055399" y="3229818"/>
                  <a:pt x="2910174" y="3185654"/>
                  <a:pt x="2633370" y="3203890"/>
                </a:cubicBezTo>
                <a:cubicBezTo>
                  <a:pt x="2356566" y="3222126"/>
                  <a:pt x="2317260" y="3169843"/>
                  <a:pt x="2196443" y="3203890"/>
                </a:cubicBezTo>
                <a:cubicBezTo>
                  <a:pt x="2075626" y="3237937"/>
                  <a:pt x="1844061" y="3155844"/>
                  <a:pt x="1695577" y="3203890"/>
                </a:cubicBezTo>
                <a:cubicBezTo>
                  <a:pt x="1547093" y="3251936"/>
                  <a:pt x="1286554" y="3162145"/>
                  <a:pt x="1130769" y="3203890"/>
                </a:cubicBezTo>
                <a:cubicBezTo>
                  <a:pt x="974984" y="3245635"/>
                  <a:pt x="828453" y="3152465"/>
                  <a:pt x="533992" y="3203890"/>
                </a:cubicBezTo>
                <a:cubicBezTo>
                  <a:pt x="251550" y="3206291"/>
                  <a:pt x="-68627" y="2965076"/>
                  <a:pt x="0" y="2669898"/>
                </a:cubicBezTo>
                <a:cubicBezTo>
                  <a:pt x="-14522" y="2426995"/>
                  <a:pt x="55076" y="2299626"/>
                  <a:pt x="0" y="2178640"/>
                </a:cubicBezTo>
                <a:cubicBezTo>
                  <a:pt x="-55076" y="2057654"/>
                  <a:pt x="38411" y="1866933"/>
                  <a:pt x="0" y="1623304"/>
                </a:cubicBezTo>
                <a:cubicBezTo>
                  <a:pt x="-38411" y="1379675"/>
                  <a:pt x="8790" y="1249436"/>
                  <a:pt x="0" y="1046609"/>
                </a:cubicBezTo>
                <a:cubicBezTo>
                  <a:pt x="-8790" y="843783"/>
                  <a:pt x="35161" y="647375"/>
                  <a:pt x="0" y="533992"/>
                </a:cubicBezTo>
                <a:close/>
              </a:path>
              <a:path w="4265006" h="3203890" stroke="0" extrusionOk="0">
                <a:moveTo>
                  <a:pt x="0" y="533992"/>
                </a:moveTo>
                <a:cubicBezTo>
                  <a:pt x="-30438" y="184674"/>
                  <a:pt x="266487" y="-8200"/>
                  <a:pt x="533992" y="0"/>
                </a:cubicBezTo>
                <a:cubicBezTo>
                  <a:pt x="657346" y="-47981"/>
                  <a:pt x="924980" y="30052"/>
                  <a:pt x="1066829" y="0"/>
                </a:cubicBezTo>
                <a:cubicBezTo>
                  <a:pt x="1208678" y="-30052"/>
                  <a:pt x="1353935" y="47783"/>
                  <a:pt x="1503755" y="0"/>
                </a:cubicBezTo>
                <a:cubicBezTo>
                  <a:pt x="1653575" y="-47783"/>
                  <a:pt x="1756903" y="12"/>
                  <a:pt x="1940682" y="0"/>
                </a:cubicBezTo>
                <a:cubicBezTo>
                  <a:pt x="2124461" y="-12"/>
                  <a:pt x="2289963" y="18722"/>
                  <a:pt x="2409578" y="0"/>
                </a:cubicBezTo>
                <a:cubicBezTo>
                  <a:pt x="2529193" y="-18722"/>
                  <a:pt x="2883982" y="44595"/>
                  <a:pt x="3006356" y="0"/>
                </a:cubicBezTo>
                <a:cubicBezTo>
                  <a:pt x="3128730" y="-44595"/>
                  <a:pt x="3450653" y="79708"/>
                  <a:pt x="3731014" y="0"/>
                </a:cubicBezTo>
                <a:cubicBezTo>
                  <a:pt x="3981142" y="21382"/>
                  <a:pt x="4331874" y="197046"/>
                  <a:pt x="4265006" y="533992"/>
                </a:cubicBezTo>
                <a:cubicBezTo>
                  <a:pt x="4287942" y="694395"/>
                  <a:pt x="4220557" y="870641"/>
                  <a:pt x="4265006" y="1025250"/>
                </a:cubicBezTo>
                <a:cubicBezTo>
                  <a:pt x="4309455" y="1179859"/>
                  <a:pt x="4258872" y="1451133"/>
                  <a:pt x="4265006" y="1601945"/>
                </a:cubicBezTo>
                <a:cubicBezTo>
                  <a:pt x="4271140" y="1752758"/>
                  <a:pt x="4262056" y="2001244"/>
                  <a:pt x="4265006" y="2114562"/>
                </a:cubicBezTo>
                <a:cubicBezTo>
                  <a:pt x="4267956" y="2227880"/>
                  <a:pt x="4245110" y="2454053"/>
                  <a:pt x="4265006" y="2669898"/>
                </a:cubicBezTo>
                <a:cubicBezTo>
                  <a:pt x="4295416" y="2970523"/>
                  <a:pt x="4007965" y="3256528"/>
                  <a:pt x="3731014" y="3203890"/>
                </a:cubicBezTo>
                <a:cubicBezTo>
                  <a:pt x="3598713" y="3209233"/>
                  <a:pt x="3463189" y="3193879"/>
                  <a:pt x="3294088" y="3203890"/>
                </a:cubicBezTo>
                <a:cubicBezTo>
                  <a:pt x="3124987" y="3213901"/>
                  <a:pt x="2968628" y="3155605"/>
                  <a:pt x="2857161" y="3203890"/>
                </a:cubicBezTo>
                <a:cubicBezTo>
                  <a:pt x="2745694" y="3252175"/>
                  <a:pt x="2601272" y="3149244"/>
                  <a:pt x="2388265" y="3203890"/>
                </a:cubicBezTo>
                <a:cubicBezTo>
                  <a:pt x="2175258" y="3258536"/>
                  <a:pt x="2018953" y="3154431"/>
                  <a:pt x="1855428" y="3203890"/>
                </a:cubicBezTo>
                <a:cubicBezTo>
                  <a:pt x="1691903" y="3253349"/>
                  <a:pt x="1607025" y="3154670"/>
                  <a:pt x="1418501" y="3203890"/>
                </a:cubicBezTo>
                <a:cubicBezTo>
                  <a:pt x="1229977" y="3253110"/>
                  <a:pt x="950843" y="3167419"/>
                  <a:pt x="533992" y="3203890"/>
                </a:cubicBezTo>
                <a:cubicBezTo>
                  <a:pt x="232785" y="3207719"/>
                  <a:pt x="10120" y="2940669"/>
                  <a:pt x="0" y="2669898"/>
                </a:cubicBezTo>
                <a:cubicBezTo>
                  <a:pt x="-32779" y="2511524"/>
                  <a:pt x="33474" y="2395034"/>
                  <a:pt x="0" y="2157281"/>
                </a:cubicBezTo>
                <a:cubicBezTo>
                  <a:pt x="-33474" y="1919528"/>
                  <a:pt x="41151" y="1741851"/>
                  <a:pt x="0" y="1601945"/>
                </a:cubicBezTo>
                <a:cubicBezTo>
                  <a:pt x="-41151" y="1462039"/>
                  <a:pt x="57052" y="1269398"/>
                  <a:pt x="0" y="1110687"/>
                </a:cubicBezTo>
                <a:cubicBezTo>
                  <a:pt x="-57052" y="951976"/>
                  <a:pt x="19382" y="800938"/>
                  <a:pt x="0" y="533992"/>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r>
              <a:rPr lang="en-US" sz="1600" dirty="0">
                <a:latin typeface="Tw Cen MT" panose="020B0602020104020603" pitchFamily="34" charset="0"/>
              </a:rPr>
              <a:t>Wound healing:</a:t>
            </a:r>
          </a:p>
          <a:p>
            <a:pPr marL="285750" indent="-285750">
              <a:spcAft>
                <a:spcPts val="600"/>
              </a:spcAft>
              <a:buFont typeface="Arial" panose="020B0604020202020204" pitchFamily="34" charset="0"/>
              <a:buChar char="•"/>
            </a:pPr>
            <a:r>
              <a:rPr lang="en-US" sz="1400" dirty="0">
                <a:latin typeface="Tw Cen MT" panose="020B0602020104020603" pitchFamily="34" charset="0"/>
              </a:rPr>
              <a:t>Slower wound recovery (Gouin &amp; </a:t>
            </a:r>
            <a:r>
              <a:rPr lang="en-US" sz="1400" dirty="0" err="1">
                <a:latin typeface="Tw Cen MT" panose="020B0602020104020603" pitchFamily="34" charset="0"/>
              </a:rPr>
              <a:t>Kiecolt</a:t>
            </a:r>
            <a:r>
              <a:rPr lang="en-US" sz="1400" dirty="0">
                <a:latin typeface="Tw Cen MT" panose="020B0602020104020603" pitchFamily="34" charset="0"/>
              </a:rPr>
              <a:t>-Glaser (2011)</a:t>
            </a:r>
            <a:endParaRPr lang="en-US" sz="1600" dirty="0">
              <a:latin typeface="Tw Cen MT" panose="020B0602020104020603" pitchFamily="34" charset="0"/>
            </a:endParaRPr>
          </a:p>
          <a:p>
            <a:pPr>
              <a:spcBef>
                <a:spcPts val="600"/>
              </a:spcBef>
            </a:pPr>
            <a:r>
              <a:rPr lang="en-US" sz="1600" dirty="0">
                <a:latin typeface="Tw Cen MT" panose="020B0602020104020603" pitchFamily="34" charset="0"/>
              </a:rPr>
              <a:t>Surgery complications:</a:t>
            </a:r>
          </a:p>
          <a:p>
            <a:pPr marL="285750" indent="-285750">
              <a:spcAft>
                <a:spcPts val="600"/>
              </a:spcAft>
              <a:buFont typeface="Arial" panose="020B0604020202020204" pitchFamily="34" charset="0"/>
              <a:buChar char="•"/>
            </a:pPr>
            <a:r>
              <a:rPr lang="en-US" sz="1400" dirty="0">
                <a:latin typeface="Tw Cen MT" panose="020B0602020104020603" pitchFamily="34" charset="0"/>
              </a:rPr>
              <a:t>Increased complications post-operation (</a:t>
            </a:r>
            <a:r>
              <a:rPr lang="en-US" sz="1400" dirty="0" err="1">
                <a:latin typeface="Tw Cen MT" panose="020B0602020104020603" pitchFamily="34" charset="0"/>
              </a:rPr>
              <a:t>Mavros</a:t>
            </a:r>
            <a:r>
              <a:rPr lang="en-US" sz="1400" dirty="0">
                <a:latin typeface="Tw Cen MT" panose="020B0602020104020603" pitchFamily="34" charset="0"/>
              </a:rPr>
              <a:t> et al., 2011)</a:t>
            </a:r>
            <a:r>
              <a:rPr lang="en-AU" sz="1400" dirty="0">
                <a:latin typeface="Tw Cen MT" panose="020B0602020104020603" pitchFamily="34" charset="0"/>
              </a:rPr>
              <a:t> </a:t>
            </a:r>
          </a:p>
          <a:p>
            <a:pPr>
              <a:spcBef>
                <a:spcPts val="600"/>
              </a:spcBef>
            </a:pPr>
            <a:r>
              <a:rPr lang="en-AU" sz="1600" dirty="0">
                <a:latin typeface="Tw Cen MT" panose="020B0602020104020603" pitchFamily="34" charset="0"/>
              </a:rPr>
              <a:t>The common cold:</a:t>
            </a:r>
          </a:p>
          <a:p>
            <a:pPr marL="285750" indent="-285750">
              <a:spcAft>
                <a:spcPts val="600"/>
              </a:spcAft>
              <a:buFont typeface="Arial" panose="020B0604020202020204" pitchFamily="34" charset="0"/>
              <a:buChar char="•"/>
            </a:pPr>
            <a:r>
              <a:rPr lang="en-AU" sz="1400" dirty="0">
                <a:latin typeface="Tw Cen MT" panose="020B0602020104020603" pitchFamily="34" charset="0"/>
              </a:rPr>
              <a:t>Increased risk (Cohen et al. 1991; </a:t>
            </a:r>
            <a:r>
              <a:rPr lang="en-US" sz="1400" dirty="0" err="1">
                <a:latin typeface="Tw Cen MT" panose="020B0602020104020603" pitchFamily="34" charset="0"/>
              </a:rPr>
              <a:t>Takkouche</a:t>
            </a:r>
            <a:r>
              <a:rPr lang="en-US" sz="1400" dirty="0">
                <a:latin typeface="Tw Cen MT" panose="020B0602020104020603" pitchFamily="34" charset="0"/>
              </a:rPr>
              <a:t> et al., 2001</a:t>
            </a:r>
          </a:p>
          <a:p>
            <a:pPr>
              <a:spcBef>
                <a:spcPts val="600"/>
              </a:spcBef>
            </a:pPr>
            <a:r>
              <a:rPr lang="en-US" sz="1400" dirty="0">
                <a:latin typeface="Tw Cen MT" panose="020B0602020104020603" pitchFamily="34" charset="0"/>
              </a:rPr>
              <a:t>COVID-19:</a:t>
            </a:r>
          </a:p>
          <a:p>
            <a:pPr marL="285750" indent="-285750">
              <a:spcAft>
                <a:spcPts val="600"/>
              </a:spcAft>
              <a:buFont typeface="Arial" panose="020B0604020202020204" pitchFamily="34" charset="0"/>
              <a:buChar char="•"/>
            </a:pPr>
            <a:r>
              <a:rPr lang="en-US" sz="1400" dirty="0">
                <a:latin typeface="Tw Cen MT" panose="020B0602020104020603" pitchFamily="34" charset="0"/>
              </a:rPr>
              <a:t>Poorer outcomes (</a:t>
            </a:r>
            <a:r>
              <a:rPr lang="en-AU" sz="1400" dirty="0" err="1">
                <a:latin typeface="Tw Cen MT" panose="020B0602020104020603" pitchFamily="34" charset="0"/>
              </a:rPr>
              <a:t>Ramezani</a:t>
            </a:r>
            <a:r>
              <a:rPr lang="en-AU" sz="1400" dirty="0">
                <a:latin typeface="Tw Cen MT" panose="020B0602020104020603" pitchFamily="34" charset="0"/>
              </a:rPr>
              <a:t>, et al. 2020)</a:t>
            </a:r>
          </a:p>
        </p:txBody>
      </p:sp>
    </p:spTree>
    <p:custDataLst>
      <p:tags r:id="rId1"/>
    </p:custDataLst>
    <p:extLst>
      <p:ext uri="{BB962C8B-B14F-4D97-AF65-F5344CB8AC3E}">
        <p14:creationId xmlns:p14="http://schemas.microsoft.com/office/powerpoint/2010/main" val="257284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&amp; health</a:t>
            </a:r>
            <a:endParaRPr lang="en-US" sz="2000" dirty="0">
              <a:solidFill>
                <a:srgbClr val="002060"/>
              </a:solidFill>
              <a:latin typeface="Tw Cen MT" panose="020B0602020104020603" pitchFamily="34" charset="0"/>
            </a:endParaRPr>
          </a:p>
        </p:txBody>
      </p:sp>
      <p:sp>
        <p:nvSpPr>
          <p:cNvPr id="5" name="Oval 4">
            <a:extLst>
              <a:ext uri="{FF2B5EF4-FFF2-40B4-BE49-F238E27FC236}">
                <a16:creationId xmlns:a16="http://schemas.microsoft.com/office/drawing/2014/main" id="{293439AC-BE65-446C-9078-6223F53683AD}"/>
              </a:ext>
            </a:extLst>
          </p:cNvPr>
          <p:cNvSpPr/>
          <p:nvPr/>
        </p:nvSpPr>
        <p:spPr>
          <a:xfrm>
            <a:off x="1366319" y="3303888"/>
            <a:ext cx="1343956" cy="1200528"/>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200" b="1" dirty="0">
                <a:solidFill>
                  <a:schemeClr val="tx1"/>
                </a:solidFill>
                <a:latin typeface="Tw Cen MT" panose="020B0602020104020603" pitchFamily="34" charset="0"/>
              </a:rPr>
              <a:t>Elevated stress</a:t>
            </a:r>
            <a:endParaRPr lang="en-AU" sz="1050" dirty="0">
              <a:solidFill>
                <a:schemeClr val="tx1"/>
              </a:solidFill>
              <a:latin typeface="Tw Cen MT" panose="020B0602020104020603" pitchFamily="34" charset="0"/>
            </a:endParaRPr>
          </a:p>
        </p:txBody>
      </p:sp>
      <p:sp>
        <p:nvSpPr>
          <p:cNvPr id="6" name="Oval 5">
            <a:extLst>
              <a:ext uri="{FF2B5EF4-FFF2-40B4-BE49-F238E27FC236}">
                <a16:creationId xmlns:a16="http://schemas.microsoft.com/office/drawing/2014/main" id="{142C007F-D689-4EFC-BF0C-E1B3DD8DA96D}"/>
              </a:ext>
            </a:extLst>
          </p:cNvPr>
          <p:cNvSpPr/>
          <p:nvPr/>
        </p:nvSpPr>
        <p:spPr>
          <a:xfrm>
            <a:off x="6491916" y="3303888"/>
            <a:ext cx="1343956" cy="1200528"/>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200" b="1" dirty="0">
                <a:solidFill>
                  <a:schemeClr val="tx1"/>
                </a:solidFill>
                <a:latin typeface="Tw Cen MT" panose="020B0602020104020603" pitchFamily="34" charset="0"/>
              </a:rPr>
              <a:t>Poor health outcomes</a:t>
            </a:r>
            <a:endParaRPr lang="en-AU" sz="1050" dirty="0">
              <a:solidFill>
                <a:schemeClr val="tx1"/>
              </a:solidFill>
              <a:latin typeface="Tw Cen MT" panose="020B0602020104020603" pitchFamily="34" charset="0"/>
            </a:endParaRPr>
          </a:p>
        </p:txBody>
      </p:sp>
      <p:cxnSp>
        <p:nvCxnSpPr>
          <p:cNvPr id="8" name="Straight Arrow Connector 7">
            <a:extLst>
              <a:ext uri="{FF2B5EF4-FFF2-40B4-BE49-F238E27FC236}">
                <a16:creationId xmlns:a16="http://schemas.microsoft.com/office/drawing/2014/main" id="{F29291DA-3F4D-412F-9C38-FC8448F552F2}"/>
              </a:ext>
            </a:extLst>
          </p:cNvPr>
          <p:cNvCxnSpPr>
            <a:cxnSpLocks/>
            <a:stCxn id="5" idx="6"/>
            <a:endCxn id="6" idx="2"/>
          </p:cNvCxnSpPr>
          <p:nvPr/>
        </p:nvCxnSpPr>
        <p:spPr>
          <a:xfrm>
            <a:off x="2710275" y="3904152"/>
            <a:ext cx="3781641"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B624F7D-1A9B-4E0F-B3CF-78CA2D484E76}"/>
              </a:ext>
            </a:extLst>
          </p:cNvPr>
          <p:cNvSpPr/>
          <p:nvPr/>
        </p:nvSpPr>
        <p:spPr>
          <a:xfrm>
            <a:off x="4734177" y="3375009"/>
            <a:ext cx="1120865" cy="1038009"/>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Direct physiological changes</a:t>
            </a:r>
            <a:endParaRPr lang="en-AU" sz="800" dirty="0">
              <a:solidFill>
                <a:schemeClr val="tx1"/>
              </a:solidFill>
              <a:latin typeface="Tw Cen MT" panose="020B0602020104020603" pitchFamily="34" charset="0"/>
            </a:endParaRPr>
          </a:p>
        </p:txBody>
      </p:sp>
      <p:cxnSp>
        <p:nvCxnSpPr>
          <p:cNvPr id="14" name="Straight Arrow Connector 13">
            <a:extLst>
              <a:ext uri="{FF2B5EF4-FFF2-40B4-BE49-F238E27FC236}">
                <a16:creationId xmlns:a16="http://schemas.microsoft.com/office/drawing/2014/main" id="{14C16D80-4EDD-4AF8-A4B4-937C0B2BC914}"/>
              </a:ext>
            </a:extLst>
          </p:cNvPr>
          <p:cNvCxnSpPr>
            <a:cxnSpLocks/>
            <a:stCxn id="5" idx="0"/>
          </p:cNvCxnSpPr>
          <p:nvPr/>
        </p:nvCxnSpPr>
        <p:spPr>
          <a:xfrm flipV="1">
            <a:off x="2038297" y="2212305"/>
            <a:ext cx="265173" cy="1091583"/>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1AF198-7699-4D74-872C-805E2D1EB334}"/>
              </a:ext>
            </a:extLst>
          </p:cNvPr>
          <p:cNvCxnSpPr>
            <a:cxnSpLocks/>
            <a:stCxn id="5" idx="0"/>
            <a:endCxn id="12" idx="3"/>
          </p:cNvCxnSpPr>
          <p:nvPr/>
        </p:nvCxnSpPr>
        <p:spPr>
          <a:xfrm flipV="1">
            <a:off x="2038297" y="2586900"/>
            <a:ext cx="1061793" cy="71698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64075EF8-249E-43E0-A052-1B5293997304}"/>
              </a:ext>
            </a:extLst>
          </p:cNvPr>
          <p:cNvSpPr/>
          <p:nvPr/>
        </p:nvSpPr>
        <p:spPr>
          <a:xfrm>
            <a:off x="2569193" y="1249486"/>
            <a:ext cx="4405745" cy="2128058"/>
          </a:xfrm>
          <a:custGeom>
            <a:avLst/>
            <a:gdLst>
              <a:gd name="connsiteX0" fmla="*/ 0 w 4405745"/>
              <a:gd name="connsiteY0" fmla="*/ 0 h 2128058"/>
              <a:gd name="connsiteX1" fmla="*/ 2743200 w 4405745"/>
              <a:gd name="connsiteY1" fmla="*/ 548640 h 2128058"/>
              <a:gd name="connsiteX2" fmla="*/ 4405745 w 4405745"/>
              <a:gd name="connsiteY2" fmla="*/ 2128058 h 2128058"/>
            </a:gdLst>
            <a:ahLst/>
            <a:cxnLst>
              <a:cxn ang="0">
                <a:pos x="connsiteX0" y="connsiteY0"/>
              </a:cxn>
              <a:cxn ang="0">
                <a:pos x="connsiteX1" y="connsiteY1"/>
              </a:cxn>
              <a:cxn ang="0">
                <a:pos x="connsiteX2" y="connsiteY2"/>
              </a:cxn>
            </a:cxnLst>
            <a:rect l="l" t="t" r="r" b="b"/>
            <a:pathLst>
              <a:path w="4405745" h="2128058">
                <a:moveTo>
                  <a:pt x="0" y="0"/>
                </a:moveTo>
                <a:cubicBezTo>
                  <a:pt x="1004454" y="96982"/>
                  <a:pt x="2008909" y="193964"/>
                  <a:pt x="2743200" y="548640"/>
                </a:cubicBezTo>
                <a:cubicBezTo>
                  <a:pt x="3477491" y="903316"/>
                  <a:pt x="3941618" y="1515687"/>
                  <a:pt x="4405745" y="2128058"/>
                </a:cubicBezTo>
              </a:path>
            </a:pathLst>
          </a:custGeom>
          <a:noFill/>
          <a:ln w="571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Freeform: Shape 32">
            <a:extLst>
              <a:ext uri="{FF2B5EF4-FFF2-40B4-BE49-F238E27FC236}">
                <a16:creationId xmlns:a16="http://schemas.microsoft.com/office/drawing/2014/main" id="{2562B540-D85A-4408-B4FA-002213463D0B}"/>
              </a:ext>
            </a:extLst>
          </p:cNvPr>
          <p:cNvSpPr/>
          <p:nvPr/>
        </p:nvSpPr>
        <p:spPr>
          <a:xfrm>
            <a:off x="4031868" y="1964776"/>
            <a:ext cx="1604159" cy="197034"/>
          </a:xfrm>
          <a:custGeom>
            <a:avLst/>
            <a:gdLst>
              <a:gd name="connsiteX0" fmla="*/ 0 w 1213658"/>
              <a:gd name="connsiteY0" fmla="*/ 117641 h 117641"/>
              <a:gd name="connsiteX1" fmla="*/ 1213658 w 1213658"/>
              <a:gd name="connsiteY1" fmla="*/ 1263 h 117641"/>
            </a:gdLst>
            <a:ahLst/>
            <a:cxnLst>
              <a:cxn ang="0">
                <a:pos x="connsiteX0" y="connsiteY0"/>
              </a:cxn>
              <a:cxn ang="0">
                <a:pos x="connsiteX1" y="connsiteY1"/>
              </a:cxn>
            </a:cxnLst>
            <a:rect l="l" t="t" r="r" b="b"/>
            <a:pathLst>
              <a:path w="1213658" h="117641">
                <a:moveTo>
                  <a:pt x="0" y="117641"/>
                </a:moveTo>
                <a:cubicBezTo>
                  <a:pt x="473825" y="53910"/>
                  <a:pt x="947651" y="-9821"/>
                  <a:pt x="1213658" y="1263"/>
                </a:cubicBez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Shape 33">
            <a:extLst>
              <a:ext uri="{FF2B5EF4-FFF2-40B4-BE49-F238E27FC236}">
                <a16:creationId xmlns:a16="http://schemas.microsoft.com/office/drawing/2014/main" id="{05789297-7984-4D68-973B-58557625FF56}"/>
              </a:ext>
            </a:extLst>
          </p:cNvPr>
          <p:cNvSpPr/>
          <p:nvPr/>
        </p:nvSpPr>
        <p:spPr>
          <a:xfrm>
            <a:off x="5234743" y="2586900"/>
            <a:ext cx="1120865" cy="133691"/>
          </a:xfrm>
          <a:custGeom>
            <a:avLst/>
            <a:gdLst>
              <a:gd name="connsiteX0" fmla="*/ 0 w 1213658"/>
              <a:gd name="connsiteY0" fmla="*/ 117641 h 117641"/>
              <a:gd name="connsiteX1" fmla="*/ 1213658 w 1213658"/>
              <a:gd name="connsiteY1" fmla="*/ 1263 h 117641"/>
            </a:gdLst>
            <a:ahLst/>
            <a:cxnLst>
              <a:cxn ang="0">
                <a:pos x="connsiteX0" y="connsiteY0"/>
              </a:cxn>
              <a:cxn ang="0">
                <a:pos x="connsiteX1" y="connsiteY1"/>
              </a:cxn>
            </a:cxnLst>
            <a:rect l="l" t="t" r="r" b="b"/>
            <a:pathLst>
              <a:path w="1213658" h="117641">
                <a:moveTo>
                  <a:pt x="0" y="117641"/>
                </a:moveTo>
                <a:cubicBezTo>
                  <a:pt x="473825" y="53910"/>
                  <a:pt x="947651" y="-9821"/>
                  <a:pt x="1213658" y="1263"/>
                </a:cubicBez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Shape 15">
            <a:extLst>
              <a:ext uri="{FF2B5EF4-FFF2-40B4-BE49-F238E27FC236}">
                <a16:creationId xmlns:a16="http://schemas.microsoft.com/office/drawing/2014/main" id="{C6A9DFF6-4B06-4000-8126-697F220B6391}"/>
              </a:ext>
            </a:extLst>
          </p:cNvPr>
          <p:cNvSpPr/>
          <p:nvPr/>
        </p:nvSpPr>
        <p:spPr>
          <a:xfrm rot="9264071">
            <a:off x="2744484" y="3440777"/>
            <a:ext cx="3655032" cy="1668764"/>
          </a:xfrm>
          <a:custGeom>
            <a:avLst/>
            <a:gdLst>
              <a:gd name="connsiteX0" fmla="*/ 0 w 4405745"/>
              <a:gd name="connsiteY0" fmla="*/ 0 h 2128058"/>
              <a:gd name="connsiteX1" fmla="*/ 2743200 w 4405745"/>
              <a:gd name="connsiteY1" fmla="*/ 548640 h 2128058"/>
              <a:gd name="connsiteX2" fmla="*/ 4405745 w 4405745"/>
              <a:gd name="connsiteY2" fmla="*/ 2128058 h 2128058"/>
            </a:gdLst>
            <a:ahLst/>
            <a:cxnLst>
              <a:cxn ang="0">
                <a:pos x="connsiteX0" y="connsiteY0"/>
              </a:cxn>
              <a:cxn ang="0">
                <a:pos x="connsiteX1" y="connsiteY1"/>
              </a:cxn>
              <a:cxn ang="0">
                <a:pos x="connsiteX2" y="connsiteY2"/>
              </a:cxn>
            </a:cxnLst>
            <a:rect l="l" t="t" r="r" b="b"/>
            <a:pathLst>
              <a:path w="4405745" h="2128058">
                <a:moveTo>
                  <a:pt x="0" y="0"/>
                </a:moveTo>
                <a:cubicBezTo>
                  <a:pt x="1004454" y="96982"/>
                  <a:pt x="2008909" y="193964"/>
                  <a:pt x="2743200" y="548640"/>
                </a:cubicBezTo>
                <a:cubicBezTo>
                  <a:pt x="3477491" y="903316"/>
                  <a:pt x="3941618" y="1515687"/>
                  <a:pt x="4405745" y="2128058"/>
                </a:cubicBezTo>
              </a:path>
            </a:pathLst>
          </a:custGeom>
          <a:noFill/>
          <a:ln w="57150">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71713E1B-656E-4984-8CDD-F2CE9615676A}"/>
              </a:ext>
            </a:extLst>
          </p:cNvPr>
          <p:cNvSpPr/>
          <p:nvPr/>
        </p:nvSpPr>
        <p:spPr>
          <a:xfrm>
            <a:off x="1724734" y="1160952"/>
            <a:ext cx="1120865" cy="1038012"/>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Behavioural response to stress</a:t>
            </a:r>
            <a:endParaRPr lang="en-AU" sz="800" dirty="0">
              <a:solidFill>
                <a:schemeClr val="tx1"/>
              </a:solidFill>
              <a:latin typeface="Tw Cen MT" panose="020B0602020104020603" pitchFamily="34" charset="0"/>
            </a:endParaRPr>
          </a:p>
        </p:txBody>
      </p:sp>
      <p:sp>
        <p:nvSpPr>
          <p:cNvPr id="12" name="Oval 11">
            <a:extLst>
              <a:ext uri="{FF2B5EF4-FFF2-40B4-BE49-F238E27FC236}">
                <a16:creationId xmlns:a16="http://schemas.microsoft.com/office/drawing/2014/main" id="{BF8C6186-1E13-4C1D-B4DA-CD484A827ABD}"/>
              </a:ext>
            </a:extLst>
          </p:cNvPr>
          <p:cNvSpPr/>
          <p:nvPr/>
        </p:nvSpPr>
        <p:spPr>
          <a:xfrm>
            <a:off x="2935943" y="1700902"/>
            <a:ext cx="1120865" cy="1038011"/>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Personality type</a:t>
            </a:r>
            <a:endParaRPr lang="en-AU" sz="800" dirty="0">
              <a:solidFill>
                <a:schemeClr val="tx1"/>
              </a:solidFill>
              <a:latin typeface="Tw Cen MT" panose="020B0602020104020603" pitchFamily="34" charset="0"/>
            </a:endParaRPr>
          </a:p>
        </p:txBody>
      </p:sp>
      <p:sp>
        <p:nvSpPr>
          <p:cNvPr id="13" name="Oval 12">
            <a:extLst>
              <a:ext uri="{FF2B5EF4-FFF2-40B4-BE49-F238E27FC236}">
                <a16:creationId xmlns:a16="http://schemas.microsoft.com/office/drawing/2014/main" id="{014EAE3D-A9E3-4ABB-AAF4-B7A39286DBD4}"/>
              </a:ext>
            </a:extLst>
          </p:cNvPr>
          <p:cNvSpPr/>
          <p:nvPr/>
        </p:nvSpPr>
        <p:spPr>
          <a:xfrm>
            <a:off x="4147152" y="2250672"/>
            <a:ext cx="1120865" cy="1038010"/>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Use of services</a:t>
            </a:r>
            <a:endParaRPr lang="en-AU" sz="800" dirty="0">
              <a:solidFill>
                <a:schemeClr val="tx1"/>
              </a:solidFill>
              <a:latin typeface="Tw Cen MT" panose="020B0602020104020603" pitchFamily="34" charset="0"/>
            </a:endParaRPr>
          </a:p>
        </p:txBody>
      </p:sp>
      <p:cxnSp>
        <p:nvCxnSpPr>
          <p:cNvPr id="19" name="Straight Arrow Connector 18">
            <a:extLst>
              <a:ext uri="{FF2B5EF4-FFF2-40B4-BE49-F238E27FC236}">
                <a16:creationId xmlns:a16="http://schemas.microsoft.com/office/drawing/2014/main" id="{E0A08F94-12E6-4560-BA54-134747E98B26}"/>
              </a:ext>
            </a:extLst>
          </p:cNvPr>
          <p:cNvCxnSpPr>
            <a:cxnSpLocks/>
            <a:stCxn id="5" idx="0"/>
          </p:cNvCxnSpPr>
          <p:nvPr/>
        </p:nvCxnSpPr>
        <p:spPr>
          <a:xfrm flipV="1">
            <a:off x="2038297" y="2923412"/>
            <a:ext cx="2167943" cy="38047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33" grpId="0" animBg="1"/>
      <p:bldP spid="34" grpId="0" animBg="1"/>
      <p:bldP spid="16"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18</a:t>
            </a:fld>
            <a:endParaRPr lang="en-US" dirty="0"/>
          </a:p>
        </p:txBody>
      </p:sp>
      <p:sp>
        <p:nvSpPr>
          <p:cNvPr id="4" name="Title 3">
            <a:extLst>
              <a:ext uri="{FF2B5EF4-FFF2-40B4-BE49-F238E27FC236}">
                <a16:creationId xmlns:a16="http://schemas.microsoft.com/office/drawing/2014/main" id="{3180B977-E470-495D-A567-574DAF20C1AA}"/>
              </a:ext>
            </a:extLst>
          </p:cNvPr>
          <p:cNvSpPr>
            <a:spLocks noGrp="1"/>
          </p:cNvSpPr>
          <p:nvPr>
            <p:ph type="title"/>
          </p:nvPr>
        </p:nvSpPr>
        <p:spPr/>
        <p:txBody>
          <a:bodyPr>
            <a:noAutofit/>
          </a:bodyPr>
          <a:lstStyle/>
          <a:p>
            <a:r>
              <a:rPr lang="en-US" sz="2400" dirty="0">
                <a:solidFill>
                  <a:srgbClr val="002060"/>
                </a:solidFill>
              </a:rPr>
              <a:t>Stress &amp; illness</a:t>
            </a:r>
            <a:br>
              <a:rPr lang="en-US" sz="2400" dirty="0">
                <a:solidFill>
                  <a:srgbClr val="002060"/>
                </a:solidFill>
              </a:rPr>
            </a:br>
            <a:r>
              <a:rPr lang="en-US" sz="1400" dirty="0">
                <a:solidFill>
                  <a:srgbClr val="002060"/>
                </a:solidFill>
              </a:rPr>
              <a:t>Interactive Task</a:t>
            </a:r>
            <a:endParaRPr lang="en-AU" sz="1400" dirty="0">
              <a:solidFill>
                <a:srgbClr val="002060"/>
              </a:solidFill>
            </a:endParaRPr>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951909" y="2200164"/>
            <a:ext cx="4312019"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lnSpc>
                <a:spcPct val="150000"/>
              </a:lnSpc>
              <a:spcBef>
                <a:spcPts val="100"/>
              </a:spcBef>
            </a:pPr>
            <a:r>
              <a:rPr lang="en-US" sz="1600" b="0" dirty="0">
                <a:solidFill>
                  <a:srgbClr val="002060"/>
                </a:solidFill>
                <a:latin typeface="Tw Cen MT" panose="020B0602020104020603" pitchFamily="34" charset="0"/>
              </a:rPr>
              <a:t>How do you cope with stress?</a:t>
            </a:r>
          </a:p>
          <a:p>
            <a:pPr marL="285750" indent="-285750">
              <a:lnSpc>
                <a:spcPct val="150000"/>
              </a:lnSpc>
              <a:spcBef>
                <a:spcPts val="100"/>
              </a:spcBef>
              <a:buFont typeface="Arial" panose="020B0604020202020204" pitchFamily="34" charset="0"/>
              <a:buChar char="•"/>
            </a:pPr>
            <a:r>
              <a:rPr lang="en-US" sz="1200" b="0" dirty="0">
                <a:solidFill>
                  <a:srgbClr val="002060"/>
                </a:solidFill>
                <a:latin typeface="Tw Cen MT" panose="020B0602020104020603" pitchFamily="34" charset="0"/>
              </a:rPr>
              <a:t>Log on to </a:t>
            </a:r>
            <a:r>
              <a:rPr lang="en-US" sz="1200" b="0" dirty="0" err="1">
                <a:solidFill>
                  <a:srgbClr val="002060"/>
                </a:solidFill>
                <a:latin typeface="Tw Cen MT" panose="020B0602020104020603" pitchFamily="34" charset="0"/>
              </a:rPr>
              <a:t>Menti</a:t>
            </a:r>
            <a:r>
              <a:rPr lang="en-US" sz="1200" b="0" dirty="0">
                <a:solidFill>
                  <a:srgbClr val="002060"/>
                </a:solidFill>
                <a:latin typeface="Tw Cen MT" panose="020B0602020104020603" pitchFamily="34" charset="0"/>
              </a:rPr>
              <a:t> and add your thoughts and strategies </a:t>
            </a:r>
            <a:endParaRPr lang="en-US" sz="1200" b="0" dirty="0">
              <a:solidFill>
                <a:srgbClr val="002060"/>
              </a:solidFill>
              <a:latin typeface="Tw Cen MT" panose="020B0602020104020603" pitchFamily="34" charset="0"/>
              <a:sym typeface="Wingdings" panose="05000000000000000000" pitchFamily="2" charset="2"/>
            </a:endParaRPr>
          </a:p>
          <a:p>
            <a:pPr marL="285750" indent="-285750">
              <a:lnSpc>
                <a:spcPct val="150000"/>
              </a:lnSpc>
              <a:spcBef>
                <a:spcPts val="100"/>
              </a:spcBef>
              <a:buFont typeface="Arial" panose="020B0604020202020204" pitchFamily="34" charset="0"/>
              <a:buChar char="•"/>
            </a:pPr>
            <a:r>
              <a:rPr lang="en-US" sz="1200" b="0" dirty="0">
                <a:solidFill>
                  <a:srgbClr val="002060"/>
                </a:solidFill>
                <a:latin typeface="Tw Cen MT" panose="020B0602020104020603" pitchFamily="34" charset="0"/>
                <a:sym typeface="Wingdings" panose="05000000000000000000" pitchFamily="2" charset="2"/>
              </a:rPr>
              <a:t>Let’s compare our experiences with what psychological research &amp; theory says about coping styles!</a:t>
            </a:r>
            <a:endParaRPr lang="en-US" sz="1050" b="0" dirty="0">
              <a:solidFill>
                <a:srgbClr val="002060"/>
              </a:solidFill>
            </a:endParaRPr>
          </a:p>
          <a:p>
            <a:pPr marL="892175" indent="-530225">
              <a:lnSpc>
                <a:spcPct val="150000"/>
              </a:lnSpc>
              <a:buFontTx/>
              <a:buChar char="-"/>
            </a:pPr>
            <a:endParaRPr lang="en-US" sz="1100" dirty="0">
              <a:solidFill>
                <a:srgbClr val="002060"/>
              </a:solidFill>
            </a:endParaRPr>
          </a:p>
          <a:p>
            <a:endParaRPr lang="en-AU" sz="2000" dirty="0">
              <a:solidFill>
                <a:srgbClr val="002060"/>
              </a:solidFill>
            </a:endParaRPr>
          </a:p>
        </p:txBody>
      </p:sp>
      <p:grpSp>
        <p:nvGrpSpPr>
          <p:cNvPr id="12" name="Group 11">
            <a:extLst>
              <a:ext uri="{FF2B5EF4-FFF2-40B4-BE49-F238E27FC236}">
                <a16:creationId xmlns:a16="http://schemas.microsoft.com/office/drawing/2014/main" id="{6DA8E2B5-A531-4FFB-BB12-44866871AE35}"/>
              </a:ext>
            </a:extLst>
          </p:cNvPr>
          <p:cNvGrpSpPr/>
          <p:nvPr/>
        </p:nvGrpSpPr>
        <p:grpSpPr>
          <a:xfrm>
            <a:off x="5109029" y="1379531"/>
            <a:ext cx="3516405" cy="3088122"/>
            <a:chOff x="4542127" y="595440"/>
            <a:chExt cx="4572000" cy="3781283"/>
          </a:xfrm>
        </p:grpSpPr>
        <p:sp>
          <p:nvSpPr>
            <p:cNvPr id="9" name="Rectangle: Rounded Corners 8">
              <a:extLst>
                <a:ext uri="{FF2B5EF4-FFF2-40B4-BE49-F238E27FC236}">
                  <a16:creationId xmlns:a16="http://schemas.microsoft.com/office/drawing/2014/main" id="{AEA6C8AA-69E8-444E-9136-50AAE628CB03}"/>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10" name="Picture 9" descr="Qr code&#10;&#10;Description automatically generated">
              <a:extLst>
                <a:ext uri="{FF2B5EF4-FFF2-40B4-BE49-F238E27FC236}">
                  <a16:creationId xmlns:a16="http://schemas.microsoft.com/office/drawing/2014/main" id="{69CAA6E4-D420-4AD5-B1C1-36279C92CF2A}"/>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6" name="TextBox 5">
              <a:extLst>
                <a:ext uri="{FF2B5EF4-FFF2-40B4-BE49-F238E27FC236}">
                  <a16:creationId xmlns:a16="http://schemas.microsoft.com/office/drawing/2014/main" id="{52521BD9-4A69-480D-B720-42220AB0F621}"/>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11" name="TextBox 10">
              <a:extLst>
                <a:ext uri="{FF2B5EF4-FFF2-40B4-BE49-F238E27FC236}">
                  <a16:creationId xmlns:a16="http://schemas.microsoft.com/office/drawing/2014/main" id="{8B8968C8-D4F3-4056-A8AA-740BD7216A93}"/>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1" i="0" dirty="0">
                  <a:solidFill>
                    <a:srgbClr val="252B36"/>
                  </a:solidFill>
                  <a:effectLst/>
                  <a:latin typeface="MentiText"/>
                </a:rPr>
                <a:t>TBC</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52874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19</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176771"/>
            <a:ext cx="7362077" cy="789958"/>
          </a:xfrm>
        </p:spPr>
        <p:txBody>
          <a:bodyPr>
            <a:normAutofit fontScale="90000"/>
          </a:bodyPr>
          <a:lstStyle/>
          <a:p>
            <a:pPr algn="ctr"/>
            <a:r>
              <a:rPr lang="en-US" sz="5400" dirty="0">
                <a:solidFill>
                  <a:srgbClr val="002060"/>
                </a:solidFill>
              </a:rPr>
              <a:t>Block 2 </a:t>
            </a:r>
            <a:br>
              <a:rPr lang="en-US" sz="5400" dirty="0">
                <a:solidFill>
                  <a:srgbClr val="002060"/>
                </a:solidFill>
              </a:rPr>
            </a:br>
            <a:br>
              <a:rPr lang="en-US" sz="5400" dirty="0">
                <a:solidFill>
                  <a:srgbClr val="002060"/>
                </a:solidFill>
              </a:rPr>
            </a:br>
            <a:r>
              <a:rPr lang="en-US" sz="5300" b="0" i="1" u="sng" dirty="0">
                <a:solidFill>
                  <a:srgbClr val="002060"/>
                </a:solidFill>
              </a:rPr>
              <a:t>Coping &amp; illness moderators</a:t>
            </a:r>
            <a:endParaRPr lang="en-AU" sz="5400" b="0" i="1" u="sng" dirty="0">
              <a:solidFill>
                <a:srgbClr val="002060"/>
              </a:solidFill>
            </a:endParaRPr>
          </a:p>
        </p:txBody>
      </p:sp>
    </p:spTree>
    <p:extLst>
      <p:ext uri="{BB962C8B-B14F-4D97-AF65-F5344CB8AC3E}">
        <p14:creationId xmlns:p14="http://schemas.microsoft.com/office/powerpoint/2010/main" val="357333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5AD06F-C356-6B42-8DE5-797F23394C55}"/>
              </a:ext>
            </a:extLst>
          </p:cNvPr>
          <p:cNvSpPr>
            <a:spLocks noGrp="1"/>
          </p:cNvSpPr>
          <p:nvPr>
            <p:ph sz="half" idx="13"/>
          </p:nvPr>
        </p:nvSpPr>
        <p:spPr>
          <a:xfrm>
            <a:off x="402573" y="2076934"/>
            <a:ext cx="4751988" cy="3398762"/>
          </a:xfrm>
        </p:spPr>
        <p:txBody>
          <a:bodyPr>
            <a:normAutofit/>
          </a:bodyPr>
          <a:lstStyle/>
          <a:p>
            <a:endParaRPr lang="en-US" sz="1800" b="1" dirty="0">
              <a:latin typeface="Tw Cen MT" panose="020B0602020104020603" pitchFamily="34" charset="0"/>
            </a:endParaRPr>
          </a:p>
          <a:p>
            <a:r>
              <a:rPr lang="en-US" sz="1800" b="1" dirty="0">
                <a:latin typeface="Tw Cen MT" panose="020B0602020104020603" pitchFamily="34" charset="0"/>
              </a:rPr>
              <a:t>Name: </a:t>
            </a:r>
            <a:r>
              <a:rPr lang="en-US" sz="1800" dirty="0">
                <a:latin typeface="Tw Cen MT" panose="020B0602020104020603" pitchFamily="34" charset="0"/>
              </a:rPr>
              <a:t>Dr Rob Heirene</a:t>
            </a:r>
          </a:p>
          <a:p>
            <a:r>
              <a:rPr lang="en-US" sz="1800" b="1" dirty="0">
                <a:latin typeface="Tw Cen MT" panose="020B0602020104020603" pitchFamily="34" charset="0"/>
              </a:rPr>
              <a:t>Office: </a:t>
            </a:r>
            <a:r>
              <a:rPr lang="en-US" sz="1800" dirty="0">
                <a:latin typeface="Tw Cen MT" panose="020B0602020104020603" pitchFamily="34" charset="0"/>
              </a:rPr>
              <a:t>A210 Portland Square</a:t>
            </a:r>
          </a:p>
          <a:p>
            <a:r>
              <a:rPr lang="en-US" sz="1800" b="1" dirty="0">
                <a:latin typeface="Tw Cen MT" panose="020B0602020104020603" pitchFamily="34" charset="0"/>
              </a:rPr>
              <a:t>Email: </a:t>
            </a:r>
            <a:r>
              <a:rPr lang="en-US" sz="1800" dirty="0">
                <a:latin typeface="Tw Cen MT" panose="020B0602020104020603" pitchFamily="34" charset="0"/>
              </a:rPr>
              <a:t>Rob.Heirene@Plymouth.ac.uk</a:t>
            </a:r>
          </a:p>
          <a:p>
            <a:pPr marL="0" indent="0">
              <a:buNone/>
            </a:pPr>
            <a:endParaRPr lang="en-US" sz="1800" dirty="0">
              <a:latin typeface="Tw Cen MT" panose="020B0602020104020603" pitchFamily="34" charset="0"/>
            </a:endParaRPr>
          </a:p>
          <a:p>
            <a:pPr>
              <a:buFontTx/>
              <a:buChar char="-"/>
            </a:pPr>
            <a:endParaRPr lang="en-US" sz="1400" b="1"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5E53B158-0EDD-9041-97BA-0CE1BAD91FD9}"/>
              </a:ext>
            </a:extLst>
          </p:cNvPr>
          <p:cNvSpPr>
            <a:spLocks noGrp="1"/>
          </p:cNvSpPr>
          <p:nvPr>
            <p:ph type="sldNum" sz="quarter" idx="12"/>
          </p:nvPr>
        </p:nvSpPr>
        <p:spPr/>
        <p:txBody>
          <a:bodyPr/>
          <a:lstStyle/>
          <a:p>
            <a:fld id="{6AA10EC0-CC52-A246-A2C3-81389B6F8C64}" type="slidenum">
              <a:rPr lang="en-US" smtClean="0">
                <a:latin typeface="Tw Cen MT" panose="020B0602020104020603" pitchFamily="34" charset="0"/>
              </a:rPr>
              <a:pPr/>
              <a:t>2</a:t>
            </a:fld>
            <a:endParaRPr lang="en-US" dirty="0">
              <a:latin typeface="Tw Cen MT" panose="020B0602020104020603" pitchFamily="34" charset="0"/>
            </a:endParaRPr>
          </a:p>
        </p:txBody>
      </p:sp>
      <p:sp>
        <p:nvSpPr>
          <p:cNvPr id="4" name="Title 3">
            <a:extLst>
              <a:ext uri="{FF2B5EF4-FFF2-40B4-BE49-F238E27FC236}">
                <a16:creationId xmlns:a16="http://schemas.microsoft.com/office/drawing/2014/main" id="{27F3AED9-2D83-8B4A-AC55-0A0C84F3EF76}"/>
              </a:ext>
            </a:extLst>
          </p:cNvPr>
          <p:cNvSpPr>
            <a:spLocks noGrp="1"/>
          </p:cNvSpPr>
          <p:nvPr>
            <p:ph type="title"/>
          </p:nvPr>
        </p:nvSpPr>
        <p:spPr/>
        <p:txBody>
          <a:bodyPr/>
          <a:lstStyle/>
          <a:p>
            <a:r>
              <a:rPr lang="en-US" dirty="0">
                <a:solidFill>
                  <a:srgbClr val="002060"/>
                </a:solidFill>
                <a:latin typeface="Tw Cen MT" panose="020B0602020104020603" pitchFamily="34" charset="0"/>
              </a:rPr>
              <a:t>About me</a:t>
            </a:r>
          </a:p>
        </p:txBody>
      </p:sp>
      <p:pic>
        <p:nvPicPr>
          <p:cNvPr id="1026" name="Picture 2">
            <a:extLst>
              <a:ext uri="{FF2B5EF4-FFF2-40B4-BE49-F238E27FC236}">
                <a16:creationId xmlns:a16="http://schemas.microsoft.com/office/drawing/2014/main" id="{1697D735-328C-452A-8A38-9EC45ACC1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005" y="1799273"/>
            <a:ext cx="4175433" cy="234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96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What is coping? </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273330" y="1297150"/>
            <a:ext cx="310291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What is it?</a:t>
            </a:r>
          </a:p>
          <a:p>
            <a:pPr>
              <a:spcBef>
                <a:spcPts val="100"/>
              </a:spcBef>
              <a:spcAft>
                <a:spcPts val="800"/>
              </a:spcAft>
              <a:buFontTx/>
              <a:buChar char="-"/>
            </a:pPr>
            <a:r>
              <a:rPr lang="en-US" sz="1400" dirty="0">
                <a:latin typeface="Tw Cen MT" panose="020B0602020104020603" pitchFamily="34" charset="0"/>
              </a:rPr>
              <a:t>Anything a person does to reduce the impact of the perceived or actual stressor</a:t>
            </a:r>
          </a:p>
          <a:p>
            <a:pPr>
              <a:spcBef>
                <a:spcPts val="100"/>
              </a:spcBef>
              <a:spcAft>
                <a:spcPts val="800"/>
              </a:spcAft>
              <a:buFontTx/>
              <a:buChar char="-"/>
            </a:pPr>
            <a:r>
              <a:rPr lang="en-US" sz="1400" dirty="0">
                <a:latin typeface="Tw Cen MT" panose="020B0602020104020603" pitchFamily="34" charset="0"/>
              </a:rPr>
              <a:t>A volitional effort to alter a stressor or how it’s interpreted</a:t>
            </a:r>
          </a:p>
          <a:p>
            <a:pPr marL="0" indent="0">
              <a:spcBef>
                <a:spcPts val="100"/>
              </a:spcBef>
              <a:spcAft>
                <a:spcPts val="800"/>
              </a:spcAft>
              <a:buNone/>
            </a:pPr>
            <a:r>
              <a:rPr lang="en-US" sz="1400" dirty="0">
                <a:latin typeface="Tw Cen MT" panose="020B0602020104020603" pitchFamily="34" charset="0"/>
              </a:rPr>
              <a:t>Adaptive coping:</a:t>
            </a:r>
          </a:p>
          <a:p>
            <a:pPr>
              <a:spcBef>
                <a:spcPts val="100"/>
              </a:spcBef>
              <a:spcAft>
                <a:spcPts val="800"/>
              </a:spcAft>
              <a:buFontTx/>
              <a:buChar char="-"/>
            </a:pPr>
            <a:r>
              <a:rPr lang="en-US" sz="1400" b="1" dirty="0">
                <a:latin typeface="Tw Cen MT" panose="020B0602020104020603" pitchFamily="34" charset="0"/>
              </a:rPr>
              <a:t>Adaptive coping </a:t>
            </a:r>
            <a:r>
              <a:rPr lang="en-US" sz="1400" dirty="0">
                <a:latin typeface="Tw Cen MT" panose="020B0602020104020603" pitchFamily="34" charset="0"/>
              </a:rPr>
              <a:t>increases our functioning and decreases the perceived level of stress</a:t>
            </a:r>
          </a:p>
          <a:p>
            <a:pPr>
              <a:spcBef>
                <a:spcPts val="100"/>
              </a:spcBef>
              <a:spcAft>
                <a:spcPts val="800"/>
              </a:spcAft>
              <a:buFontTx/>
              <a:buChar char="-"/>
            </a:pPr>
            <a:r>
              <a:rPr lang="en-US" sz="1400" b="1" dirty="0">
                <a:latin typeface="Tw Cen MT" panose="020B0602020104020603" pitchFamily="34" charset="0"/>
              </a:rPr>
              <a:t>Maladaptive coping </a:t>
            </a:r>
            <a:r>
              <a:rPr lang="en-US" sz="1400" dirty="0">
                <a:latin typeface="Tw Cen MT" panose="020B0602020104020603" pitchFamily="34" charset="0"/>
              </a:rPr>
              <a:t>temporarily decreases the perceived level of stress but may ultimately make it worse. May also de</a:t>
            </a:r>
          </a:p>
          <a:p>
            <a:pPr marL="0" indent="0">
              <a:spcBef>
                <a:spcPts val="100"/>
              </a:spcBef>
              <a:spcAft>
                <a:spcPts val="800"/>
              </a:spcAft>
              <a:buNone/>
            </a:pPr>
            <a:endParaRPr lang="en-US" sz="1400" dirty="0">
              <a:latin typeface="Tw Cen MT" panose="020B0602020104020603" pitchFamily="34" charset="0"/>
            </a:endParaRPr>
          </a:p>
        </p:txBody>
      </p:sp>
      <p:sp>
        <p:nvSpPr>
          <p:cNvPr id="8" name="Content Placeholder 1">
            <a:extLst>
              <a:ext uri="{FF2B5EF4-FFF2-40B4-BE49-F238E27FC236}">
                <a16:creationId xmlns:a16="http://schemas.microsoft.com/office/drawing/2014/main" id="{3AB28B55-1325-4F78-9262-5F6ED025C4F8}"/>
              </a:ext>
            </a:extLst>
          </p:cNvPr>
          <p:cNvSpPr txBox="1">
            <a:spLocks/>
          </p:cNvSpPr>
          <p:nvPr/>
        </p:nvSpPr>
        <p:spPr>
          <a:xfrm>
            <a:off x="3712752" y="2201280"/>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Coping efforts directed at the stressor in order to reduce the demands of it or increase one’s resources</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200" dirty="0"/>
          </a:p>
        </p:txBody>
      </p:sp>
      <p:sp>
        <p:nvSpPr>
          <p:cNvPr id="9" name="Rectangle: Rounded Corners 8">
            <a:extLst>
              <a:ext uri="{FF2B5EF4-FFF2-40B4-BE49-F238E27FC236}">
                <a16:creationId xmlns:a16="http://schemas.microsoft.com/office/drawing/2014/main" id="{73B3912D-CF4B-4E16-85D7-2319EABE02E2}"/>
              </a:ext>
            </a:extLst>
          </p:cNvPr>
          <p:cNvSpPr/>
          <p:nvPr/>
        </p:nvSpPr>
        <p:spPr>
          <a:xfrm>
            <a:off x="3487744" y="1702191"/>
            <a:ext cx="2505222" cy="444041"/>
          </a:xfrm>
          <a:custGeom>
            <a:avLst/>
            <a:gdLst>
              <a:gd name="connsiteX0" fmla="*/ 0 w 2505222"/>
              <a:gd name="connsiteY0" fmla="*/ 74008 h 444041"/>
              <a:gd name="connsiteX1" fmla="*/ 74008 w 2505222"/>
              <a:gd name="connsiteY1" fmla="*/ 0 h 444041"/>
              <a:gd name="connsiteX2" fmla="*/ 639737 w 2505222"/>
              <a:gd name="connsiteY2" fmla="*/ 0 h 444041"/>
              <a:gd name="connsiteX3" fmla="*/ 1252611 w 2505222"/>
              <a:gd name="connsiteY3" fmla="*/ 0 h 444041"/>
              <a:gd name="connsiteX4" fmla="*/ 1771196 w 2505222"/>
              <a:gd name="connsiteY4" fmla="*/ 0 h 444041"/>
              <a:gd name="connsiteX5" fmla="*/ 2431214 w 2505222"/>
              <a:gd name="connsiteY5" fmla="*/ 0 h 444041"/>
              <a:gd name="connsiteX6" fmla="*/ 2505222 w 2505222"/>
              <a:gd name="connsiteY6" fmla="*/ 74008 h 444041"/>
              <a:gd name="connsiteX7" fmla="*/ 2505222 w 2505222"/>
              <a:gd name="connsiteY7" fmla="*/ 370033 h 444041"/>
              <a:gd name="connsiteX8" fmla="*/ 2431214 w 2505222"/>
              <a:gd name="connsiteY8" fmla="*/ 444041 h 444041"/>
              <a:gd name="connsiteX9" fmla="*/ 1912629 w 2505222"/>
              <a:gd name="connsiteY9" fmla="*/ 444041 h 444041"/>
              <a:gd name="connsiteX10" fmla="*/ 1370471 w 2505222"/>
              <a:gd name="connsiteY10" fmla="*/ 444041 h 444041"/>
              <a:gd name="connsiteX11" fmla="*/ 781170 w 2505222"/>
              <a:gd name="connsiteY11" fmla="*/ 444041 h 444041"/>
              <a:gd name="connsiteX12" fmla="*/ 74008 w 2505222"/>
              <a:gd name="connsiteY12" fmla="*/ 444041 h 444041"/>
              <a:gd name="connsiteX13" fmla="*/ 0 w 2505222"/>
              <a:gd name="connsiteY13" fmla="*/ 370033 h 444041"/>
              <a:gd name="connsiteX14" fmla="*/ 0 w 2505222"/>
              <a:gd name="connsiteY14" fmla="*/ 74008 h 4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444041" extrusionOk="0">
                <a:moveTo>
                  <a:pt x="0" y="74008"/>
                </a:moveTo>
                <a:cubicBezTo>
                  <a:pt x="5966" y="26340"/>
                  <a:pt x="23396" y="-700"/>
                  <a:pt x="74008" y="0"/>
                </a:cubicBezTo>
                <a:cubicBezTo>
                  <a:pt x="287983" y="-25402"/>
                  <a:pt x="423107" y="11103"/>
                  <a:pt x="639737" y="0"/>
                </a:cubicBezTo>
                <a:cubicBezTo>
                  <a:pt x="856367" y="-11103"/>
                  <a:pt x="994926" y="54943"/>
                  <a:pt x="1252611" y="0"/>
                </a:cubicBezTo>
                <a:cubicBezTo>
                  <a:pt x="1510296" y="-54943"/>
                  <a:pt x="1563682" y="52460"/>
                  <a:pt x="1771196" y="0"/>
                </a:cubicBezTo>
                <a:cubicBezTo>
                  <a:pt x="1978710" y="-52460"/>
                  <a:pt x="2113160" y="27727"/>
                  <a:pt x="2431214" y="0"/>
                </a:cubicBezTo>
                <a:cubicBezTo>
                  <a:pt x="2465725" y="313"/>
                  <a:pt x="2514328" y="29700"/>
                  <a:pt x="2505222" y="74008"/>
                </a:cubicBezTo>
                <a:cubicBezTo>
                  <a:pt x="2536122" y="163398"/>
                  <a:pt x="2478834" y="286990"/>
                  <a:pt x="2505222" y="370033"/>
                </a:cubicBezTo>
                <a:cubicBezTo>
                  <a:pt x="2501603" y="412434"/>
                  <a:pt x="2471541" y="455553"/>
                  <a:pt x="2431214" y="444041"/>
                </a:cubicBezTo>
                <a:cubicBezTo>
                  <a:pt x="2222009" y="499193"/>
                  <a:pt x="2069739" y="409772"/>
                  <a:pt x="1912629" y="444041"/>
                </a:cubicBezTo>
                <a:cubicBezTo>
                  <a:pt x="1755519" y="478310"/>
                  <a:pt x="1485200" y="434653"/>
                  <a:pt x="1370471" y="444041"/>
                </a:cubicBezTo>
                <a:cubicBezTo>
                  <a:pt x="1255742" y="453429"/>
                  <a:pt x="924751" y="382010"/>
                  <a:pt x="781170" y="444041"/>
                </a:cubicBezTo>
                <a:cubicBezTo>
                  <a:pt x="637589" y="506072"/>
                  <a:pt x="248785" y="395307"/>
                  <a:pt x="74008" y="444041"/>
                </a:cubicBezTo>
                <a:cubicBezTo>
                  <a:pt x="36192" y="436790"/>
                  <a:pt x="-4892" y="417469"/>
                  <a:pt x="0" y="370033"/>
                </a:cubicBezTo>
                <a:cubicBezTo>
                  <a:pt x="-25663" y="292323"/>
                  <a:pt x="20846" y="138047"/>
                  <a:pt x="0" y="74008"/>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latin typeface="Filson Pro Book" panose="02000000000000000000" pitchFamily="50" charset="0"/>
              </a:rPr>
              <a:t>Problem-focused coping</a:t>
            </a:r>
          </a:p>
        </p:txBody>
      </p:sp>
      <p:sp>
        <p:nvSpPr>
          <p:cNvPr id="10" name="Rectangle: Rounded Corners 9">
            <a:extLst>
              <a:ext uri="{FF2B5EF4-FFF2-40B4-BE49-F238E27FC236}">
                <a16:creationId xmlns:a16="http://schemas.microsoft.com/office/drawing/2014/main" id="{D0CDFA4F-295F-4667-95A0-3FAAD74191E1}"/>
              </a:ext>
            </a:extLst>
          </p:cNvPr>
          <p:cNvSpPr/>
          <p:nvPr/>
        </p:nvSpPr>
        <p:spPr>
          <a:xfrm>
            <a:off x="3487745" y="3172291"/>
            <a:ext cx="2505222" cy="437044"/>
          </a:xfrm>
          <a:custGeom>
            <a:avLst/>
            <a:gdLst>
              <a:gd name="connsiteX0" fmla="*/ 0 w 2505222"/>
              <a:gd name="connsiteY0" fmla="*/ 72842 h 437044"/>
              <a:gd name="connsiteX1" fmla="*/ 72842 w 2505222"/>
              <a:gd name="connsiteY1" fmla="*/ 0 h 437044"/>
              <a:gd name="connsiteX2" fmla="*/ 639131 w 2505222"/>
              <a:gd name="connsiteY2" fmla="*/ 0 h 437044"/>
              <a:gd name="connsiteX3" fmla="*/ 1252611 w 2505222"/>
              <a:gd name="connsiteY3" fmla="*/ 0 h 437044"/>
              <a:gd name="connsiteX4" fmla="*/ 1771709 w 2505222"/>
              <a:gd name="connsiteY4" fmla="*/ 0 h 437044"/>
              <a:gd name="connsiteX5" fmla="*/ 2432380 w 2505222"/>
              <a:gd name="connsiteY5" fmla="*/ 0 h 437044"/>
              <a:gd name="connsiteX6" fmla="*/ 2505222 w 2505222"/>
              <a:gd name="connsiteY6" fmla="*/ 72842 h 437044"/>
              <a:gd name="connsiteX7" fmla="*/ 2505222 w 2505222"/>
              <a:gd name="connsiteY7" fmla="*/ 364202 h 437044"/>
              <a:gd name="connsiteX8" fmla="*/ 2432380 w 2505222"/>
              <a:gd name="connsiteY8" fmla="*/ 437044 h 437044"/>
              <a:gd name="connsiteX9" fmla="*/ 1913282 w 2505222"/>
              <a:gd name="connsiteY9" fmla="*/ 437044 h 437044"/>
              <a:gd name="connsiteX10" fmla="*/ 1370588 w 2505222"/>
              <a:gd name="connsiteY10" fmla="*/ 437044 h 437044"/>
              <a:gd name="connsiteX11" fmla="*/ 780703 w 2505222"/>
              <a:gd name="connsiteY11" fmla="*/ 437044 h 437044"/>
              <a:gd name="connsiteX12" fmla="*/ 72842 w 2505222"/>
              <a:gd name="connsiteY12" fmla="*/ 437044 h 437044"/>
              <a:gd name="connsiteX13" fmla="*/ 0 w 2505222"/>
              <a:gd name="connsiteY13" fmla="*/ 364202 h 437044"/>
              <a:gd name="connsiteX14" fmla="*/ 0 w 2505222"/>
              <a:gd name="connsiteY14" fmla="*/ 72842 h 43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437044" extrusionOk="0">
                <a:moveTo>
                  <a:pt x="0" y="72842"/>
                </a:moveTo>
                <a:cubicBezTo>
                  <a:pt x="5907" y="25884"/>
                  <a:pt x="28535" y="-293"/>
                  <a:pt x="72842" y="0"/>
                </a:cubicBezTo>
                <a:cubicBezTo>
                  <a:pt x="286279" y="-36740"/>
                  <a:pt x="429099" y="9644"/>
                  <a:pt x="639131" y="0"/>
                </a:cubicBezTo>
                <a:cubicBezTo>
                  <a:pt x="849163" y="-9644"/>
                  <a:pt x="956724" y="71640"/>
                  <a:pt x="1252611" y="0"/>
                </a:cubicBezTo>
                <a:cubicBezTo>
                  <a:pt x="1548498" y="-71640"/>
                  <a:pt x="1608026" y="2427"/>
                  <a:pt x="1771709" y="0"/>
                </a:cubicBezTo>
                <a:cubicBezTo>
                  <a:pt x="1935392" y="-2427"/>
                  <a:pt x="2298153" y="63552"/>
                  <a:pt x="2432380" y="0"/>
                </a:cubicBezTo>
                <a:cubicBezTo>
                  <a:pt x="2466138" y="319"/>
                  <a:pt x="2510724" y="30536"/>
                  <a:pt x="2505222" y="72842"/>
                </a:cubicBezTo>
                <a:cubicBezTo>
                  <a:pt x="2538786" y="189599"/>
                  <a:pt x="2484994" y="270154"/>
                  <a:pt x="2505222" y="364202"/>
                </a:cubicBezTo>
                <a:cubicBezTo>
                  <a:pt x="2497859" y="407541"/>
                  <a:pt x="2472055" y="448729"/>
                  <a:pt x="2432380" y="437044"/>
                </a:cubicBezTo>
                <a:cubicBezTo>
                  <a:pt x="2245695" y="446967"/>
                  <a:pt x="2081998" y="387882"/>
                  <a:pt x="1913282" y="437044"/>
                </a:cubicBezTo>
                <a:cubicBezTo>
                  <a:pt x="1744566" y="486206"/>
                  <a:pt x="1564313" y="387761"/>
                  <a:pt x="1370588" y="437044"/>
                </a:cubicBezTo>
                <a:cubicBezTo>
                  <a:pt x="1176863" y="486327"/>
                  <a:pt x="904546" y="408160"/>
                  <a:pt x="780703" y="437044"/>
                </a:cubicBezTo>
                <a:cubicBezTo>
                  <a:pt x="656861" y="465928"/>
                  <a:pt x="370758" y="357994"/>
                  <a:pt x="72842" y="437044"/>
                </a:cubicBezTo>
                <a:cubicBezTo>
                  <a:pt x="35925" y="429187"/>
                  <a:pt x="-7049" y="413889"/>
                  <a:pt x="0" y="364202"/>
                </a:cubicBezTo>
                <a:cubicBezTo>
                  <a:pt x="-22337" y="220393"/>
                  <a:pt x="25814" y="144274"/>
                  <a:pt x="0" y="72842"/>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tx1"/>
                </a:solidFill>
                <a:latin typeface="Filson Pro Book" panose="02000000000000000000" pitchFamily="50" charset="0"/>
              </a:rPr>
              <a:t>Emotion-focused coping</a:t>
            </a:r>
          </a:p>
        </p:txBody>
      </p:sp>
      <p:sp>
        <p:nvSpPr>
          <p:cNvPr id="11" name="Rectangle: Rounded Corners 10">
            <a:extLst>
              <a:ext uri="{FF2B5EF4-FFF2-40B4-BE49-F238E27FC236}">
                <a16:creationId xmlns:a16="http://schemas.microsoft.com/office/drawing/2014/main" id="{C4D788B5-FE1F-4C3C-A6F8-4B34EE92A583}"/>
              </a:ext>
            </a:extLst>
          </p:cNvPr>
          <p:cNvSpPr/>
          <p:nvPr/>
        </p:nvSpPr>
        <p:spPr>
          <a:xfrm>
            <a:off x="6254094" y="1673688"/>
            <a:ext cx="2505222" cy="527593"/>
          </a:xfrm>
          <a:custGeom>
            <a:avLst/>
            <a:gdLst>
              <a:gd name="connsiteX0" fmla="*/ 0 w 2505222"/>
              <a:gd name="connsiteY0" fmla="*/ 87934 h 527593"/>
              <a:gd name="connsiteX1" fmla="*/ 87934 w 2505222"/>
              <a:gd name="connsiteY1" fmla="*/ 0 h 527593"/>
              <a:gd name="connsiteX2" fmla="*/ 646979 w 2505222"/>
              <a:gd name="connsiteY2" fmla="*/ 0 h 527593"/>
              <a:gd name="connsiteX3" fmla="*/ 1252611 w 2505222"/>
              <a:gd name="connsiteY3" fmla="*/ 0 h 527593"/>
              <a:gd name="connsiteX4" fmla="*/ 1765069 w 2505222"/>
              <a:gd name="connsiteY4" fmla="*/ 0 h 527593"/>
              <a:gd name="connsiteX5" fmla="*/ 2417288 w 2505222"/>
              <a:gd name="connsiteY5" fmla="*/ 0 h 527593"/>
              <a:gd name="connsiteX6" fmla="*/ 2505222 w 2505222"/>
              <a:gd name="connsiteY6" fmla="*/ 87934 h 527593"/>
              <a:gd name="connsiteX7" fmla="*/ 2505222 w 2505222"/>
              <a:gd name="connsiteY7" fmla="*/ 439659 h 527593"/>
              <a:gd name="connsiteX8" fmla="*/ 2417288 w 2505222"/>
              <a:gd name="connsiteY8" fmla="*/ 527593 h 527593"/>
              <a:gd name="connsiteX9" fmla="*/ 1904830 w 2505222"/>
              <a:gd name="connsiteY9" fmla="*/ 527593 h 527593"/>
              <a:gd name="connsiteX10" fmla="*/ 1369079 w 2505222"/>
              <a:gd name="connsiteY10" fmla="*/ 527593 h 527593"/>
              <a:gd name="connsiteX11" fmla="*/ 786740 w 2505222"/>
              <a:gd name="connsiteY11" fmla="*/ 527593 h 527593"/>
              <a:gd name="connsiteX12" fmla="*/ 87934 w 2505222"/>
              <a:gd name="connsiteY12" fmla="*/ 527593 h 527593"/>
              <a:gd name="connsiteX13" fmla="*/ 0 w 2505222"/>
              <a:gd name="connsiteY13" fmla="*/ 439659 h 527593"/>
              <a:gd name="connsiteX14" fmla="*/ 0 w 2505222"/>
              <a:gd name="connsiteY14" fmla="*/ 87934 h 52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527593" extrusionOk="0">
                <a:moveTo>
                  <a:pt x="0" y="87934"/>
                </a:moveTo>
                <a:cubicBezTo>
                  <a:pt x="1225" y="37974"/>
                  <a:pt x="34212" y="-371"/>
                  <a:pt x="87934" y="0"/>
                </a:cubicBezTo>
                <a:cubicBezTo>
                  <a:pt x="277038" y="-50864"/>
                  <a:pt x="412216" y="45520"/>
                  <a:pt x="646979" y="0"/>
                </a:cubicBezTo>
                <a:cubicBezTo>
                  <a:pt x="881743" y="-45520"/>
                  <a:pt x="973541" y="69789"/>
                  <a:pt x="1252611" y="0"/>
                </a:cubicBezTo>
                <a:cubicBezTo>
                  <a:pt x="1531681" y="-69789"/>
                  <a:pt x="1570781" y="42785"/>
                  <a:pt x="1765069" y="0"/>
                </a:cubicBezTo>
                <a:cubicBezTo>
                  <a:pt x="1959357" y="-42785"/>
                  <a:pt x="2167539" y="11263"/>
                  <a:pt x="2417288" y="0"/>
                </a:cubicBezTo>
                <a:cubicBezTo>
                  <a:pt x="2460952" y="241"/>
                  <a:pt x="2508222" y="38237"/>
                  <a:pt x="2505222" y="87934"/>
                </a:cubicBezTo>
                <a:cubicBezTo>
                  <a:pt x="2512671" y="182016"/>
                  <a:pt x="2496375" y="351749"/>
                  <a:pt x="2505222" y="439659"/>
                </a:cubicBezTo>
                <a:cubicBezTo>
                  <a:pt x="2500429" y="490248"/>
                  <a:pt x="2465188" y="541601"/>
                  <a:pt x="2417288" y="527593"/>
                </a:cubicBezTo>
                <a:cubicBezTo>
                  <a:pt x="2246584" y="578805"/>
                  <a:pt x="2125097" y="515247"/>
                  <a:pt x="1904830" y="527593"/>
                </a:cubicBezTo>
                <a:cubicBezTo>
                  <a:pt x="1684563" y="539939"/>
                  <a:pt x="1620649" y="527470"/>
                  <a:pt x="1369079" y="527593"/>
                </a:cubicBezTo>
                <a:cubicBezTo>
                  <a:pt x="1117509" y="527716"/>
                  <a:pt x="938024" y="494099"/>
                  <a:pt x="786740" y="527593"/>
                </a:cubicBezTo>
                <a:cubicBezTo>
                  <a:pt x="635456" y="561087"/>
                  <a:pt x="284813" y="456941"/>
                  <a:pt x="87934" y="527593"/>
                </a:cubicBezTo>
                <a:cubicBezTo>
                  <a:pt x="44095" y="516384"/>
                  <a:pt x="-7245" y="497943"/>
                  <a:pt x="0" y="439659"/>
                </a:cubicBezTo>
                <a:cubicBezTo>
                  <a:pt x="-4606" y="328048"/>
                  <a:pt x="6893" y="200415"/>
                  <a:pt x="0" y="87934"/>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latin typeface="Filson Pro Book" panose="02000000000000000000" pitchFamily="50" charset="0"/>
              </a:rPr>
              <a:t>Attention/approach, monitoring, vigilant, active</a:t>
            </a:r>
          </a:p>
        </p:txBody>
      </p:sp>
      <p:sp>
        <p:nvSpPr>
          <p:cNvPr id="14" name="Rectangle: Rounded Corners 13">
            <a:extLst>
              <a:ext uri="{FF2B5EF4-FFF2-40B4-BE49-F238E27FC236}">
                <a16:creationId xmlns:a16="http://schemas.microsoft.com/office/drawing/2014/main" id="{6E5FF6B8-E5BA-4DF2-A059-804A30B4F603}"/>
              </a:ext>
            </a:extLst>
          </p:cNvPr>
          <p:cNvSpPr/>
          <p:nvPr/>
        </p:nvSpPr>
        <p:spPr>
          <a:xfrm>
            <a:off x="6306183" y="3145958"/>
            <a:ext cx="2505222" cy="527593"/>
          </a:xfrm>
          <a:custGeom>
            <a:avLst/>
            <a:gdLst>
              <a:gd name="connsiteX0" fmla="*/ 0 w 2505222"/>
              <a:gd name="connsiteY0" fmla="*/ 87934 h 527593"/>
              <a:gd name="connsiteX1" fmla="*/ 87934 w 2505222"/>
              <a:gd name="connsiteY1" fmla="*/ 0 h 527593"/>
              <a:gd name="connsiteX2" fmla="*/ 646979 w 2505222"/>
              <a:gd name="connsiteY2" fmla="*/ 0 h 527593"/>
              <a:gd name="connsiteX3" fmla="*/ 1252611 w 2505222"/>
              <a:gd name="connsiteY3" fmla="*/ 0 h 527593"/>
              <a:gd name="connsiteX4" fmla="*/ 1765069 w 2505222"/>
              <a:gd name="connsiteY4" fmla="*/ 0 h 527593"/>
              <a:gd name="connsiteX5" fmla="*/ 2417288 w 2505222"/>
              <a:gd name="connsiteY5" fmla="*/ 0 h 527593"/>
              <a:gd name="connsiteX6" fmla="*/ 2505222 w 2505222"/>
              <a:gd name="connsiteY6" fmla="*/ 87934 h 527593"/>
              <a:gd name="connsiteX7" fmla="*/ 2505222 w 2505222"/>
              <a:gd name="connsiteY7" fmla="*/ 439659 h 527593"/>
              <a:gd name="connsiteX8" fmla="*/ 2417288 w 2505222"/>
              <a:gd name="connsiteY8" fmla="*/ 527593 h 527593"/>
              <a:gd name="connsiteX9" fmla="*/ 1904830 w 2505222"/>
              <a:gd name="connsiteY9" fmla="*/ 527593 h 527593"/>
              <a:gd name="connsiteX10" fmla="*/ 1369079 w 2505222"/>
              <a:gd name="connsiteY10" fmla="*/ 527593 h 527593"/>
              <a:gd name="connsiteX11" fmla="*/ 786740 w 2505222"/>
              <a:gd name="connsiteY11" fmla="*/ 527593 h 527593"/>
              <a:gd name="connsiteX12" fmla="*/ 87934 w 2505222"/>
              <a:gd name="connsiteY12" fmla="*/ 527593 h 527593"/>
              <a:gd name="connsiteX13" fmla="*/ 0 w 2505222"/>
              <a:gd name="connsiteY13" fmla="*/ 439659 h 527593"/>
              <a:gd name="connsiteX14" fmla="*/ 0 w 2505222"/>
              <a:gd name="connsiteY14" fmla="*/ 87934 h 52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527593" extrusionOk="0">
                <a:moveTo>
                  <a:pt x="0" y="87934"/>
                </a:moveTo>
                <a:cubicBezTo>
                  <a:pt x="1225" y="37974"/>
                  <a:pt x="34212" y="-371"/>
                  <a:pt x="87934" y="0"/>
                </a:cubicBezTo>
                <a:cubicBezTo>
                  <a:pt x="277038" y="-50864"/>
                  <a:pt x="412216" y="45520"/>
                  <a:pt x="646979" y="0"/>
                </a:cubicBezTo>
                <a:cubicBezTo>
                  <a:pt x="881743" y="-45520"/>
                  <a:pt x="973541" y="69789"/>
                  <a:pt x="1252611" y="0"/>
                </a:cubicBezTo>
                <a:cubicBezTo>
                  <a:pt x="1531681" y="-69789"/>
                  <a:pt x="1570781" y="42785"/>
                  <a:pt x="1765069" y="0"/>
                </a:cubicBezTo>
                <a:cubicBezTo>
                  <a:pt x="1959357" y="-42785"/>
                  <a:pt x="2167539" y="11263"/>
                  <a:pt x="2417288" y="0"/>
                </a:cubicBezTo>
                <a:cubicBezTo>
                  <a:pt x="2460952" y="241"/>
                  <a:pt x="2508222" y="38237"/>
                  <a:pt x="2505222" y="87934"/>
                </a:cubicBezTo>
                <a:cubicBezTo>
                  <a:pt x="2512671" y="182016"/>
                  <a:pt x="2496375" y="351749"/>
                  <a:pt x="2505222" y="439659"/>
                </a:cubicBezTo>
                <a:cubicBezTo>
                  <a:pt x="2500429" y="490248"/>
                  <a:pt x="2465188" y="541601"/>
                  <a:pt x="2417288" y="527593"/>
                </a:cubicBezTo>
                <a:cubicBezTo>
                  <a:pt x="2246584" y="578805"/>
                  <a:pt x="2125097" y="515247"/>
                  <a:pt x="1904830" y="527593"/>
                </a:cubicBezTo>
                <a:cubicBezTo>
                  <a:pt x="1684563" y="539939"/>
                  <a:pt x="1620649" y="527470"/>
                  <a:pt x="1369079" y="527593"/>
                </a:cubicBezTo>
                <a:cubicBezTo>
                  <a:pt x="1117509" y="527716"/>
                  <a:pt x="938024" y="494099"/>
                  <a:pt x="786740" y="527593"/>
                </a:cubicBezTo>
                <a:cubicBezTo>
                  <a:pt x="635456" y="561087"/>
                  <a:pt x="284813" y="456941"/>
                  <a:pt x="87934" y="527593"/>
                </a:cubicBezTo>
                <a:cubicBezTo>
                  <a:pt x="44095" y="516384"/>
                  <a:pt x="-7245" y="497943"/>
                  <a:pt x="0" y="439659"/>
                </a:cubicBezTo>
                <a:cubicBezTo>
                  <a:pt x="-4606" y="328048"/>
                  <a:pt x="6893" y="200415"/>
                  <a:pt x="0" y="87934"/>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latin typeface="Filson Pro Book" panose="02000000000000000000" pitchFamily="50" charset="0"/>
              </a:rPr>
              <a:t>Avoidant, blunting, passive</a:t>
            </a:r>
          </a:p>
        </p:txBody>
      </p:sp>
      <p:sp>
        <p:nvSpPr>
          <p:cNvPr id="15" name="Content Placeholder 1">
            <a:extLst>
              <a:ext uri="{FF2B5EF4-FFF2-40B4-BE49-F238E27FC236}">
                <a16:creationId xmlns:a16="http://schemas.microsoft.com/office/drawing/2014/main" id="{C2C085A9-7325-4040-A3E3-679093F8970E}"/>
              </a:ext>
            </a:extLst>
          </p:cNvPr>
          <p:cNvSpPr txBox="1">
            <a:spLocks/>
          </p:cNvSpPr>
          <p:nvPr/>
        </p:nvSpPr>
        <p:spPr>
          <a:xfrm>
            <a:off x="3712752" y="3670098"/>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Coping efforts directed at managing the emotional response to the stressor</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200" dirty="0"/>
          </a:p>
        </p:txBody>
      </p:sp>
      <p:sp>
        <p:nvSpPr>
          <p:cNvPr id="18" name="Content Placeholder 1">
            <a:extLst>
              <a:ext uri="{FF2B5EF4-FFF2-40B4-BE49-F238E27FC236}">
                <a16:creationId xmlns:a16="http://schemas.microsoft.com/office/drawing/2014/main" id="{6B3692CD-687D-4D76-815A-A2162D9D3F2A}"/>
              </a:ext>
            </a:extLst>
          </p:cNvPr>
          <p:cNvSpPr txBox="1">
            <a:spLocks/>
          </p:cNvSpPr>
          <p:nvPr/>
        </p:nvSpPr>
        <p:spPr>
          <a:xfrm>
            <a:off x="6496813" y="2223470"/>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Efforts concerned with attending to the source of the stress and trying to deal with the problem</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100" dirty="0"/>
          </a:p>
        </p:txBody>
      </p:sp>
      <p:sp>
        <p:nvSpPr>
          <p:cNvPr id="19" name="Content Placeholder 1">
            <a:extLst>
              <a:ext uri="{FF2B5EF4-FFF2-40B4-BE49-F238E27FC236}">
                <a16:creationId xmlns:a16="http://schemas.microsoft.com/office/drawing/2014/main" id="{637F80BD-7381-423F-9CD6-2B0780D93268}"/>
              </a:ext>
            </a:extLst>
          </p:cNvPr>
          <p:cNvSpPr txBox="1">
            <a:spLocks/>
          </p:cNvSpPr>
          <p:nvPr/>
        </p:nvSpPr>
        <p:spPr>
          <a:xfrm>
            <a:off x="6548902" y="3736024"/>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Efforts concerned with avoiding or minimizing the threat of the stressor</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100" dirty="0"/>
          </a:p>
        </p:txBody>
      </p:sp>
    </p:spTree>
    <p:extLst>
      <p:ext uri="{BB962C8B-B14F-4D97-AF65-F5344CB8AC3E}">
        <p14:creationId xmlns:p14="http://schemas.microsoft.com/office/powerpoint/2010/main" val="35682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5"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521343" y="1092807"/>
            <a:ext cx="414778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800" b="1" dirty="0">
                <a:latin typeface="Tw Cen MT" panose="020B0602020104020603" pitchFamily="34" charset="0"/>
              </a:rPr>
              <a:t>Big-5 and stress</a:t>
            </a:r>
            <a:endParaRPr lang="en-US" sz="1600" b="1" dirty="0">
              <a:latin typeface="Tw Cen MT" panose="020B0602020104020603" pitchFamily="34" charset="0"/>
            </a:endParaRPr>
          </a:p>
          <a:p>
            <a:pPr marL="0" indent="0">
              <a:spcBef>
                <a:spcPts val="100"/>
              </a:spcBef>
              <a:spcAft>
                <a:spcPts val="800"/>
              </a:spcAft>
              <a:buNone/>
            </a:pPr>
            <a:r>
              <a:rPr lang="en-US" sz="1600" b="1" dirty="0">
                <a:latin typeface="Tw Cen MT" panose="020B0602020104020603" pitchFamily="34" charset="0"/>
              </a:rPr>
              <a:t>Neuroticism</a:t>
            </a:r>
          </a:p>
          <a:p>
            <a:pPr>
              <a:spcBef>
                <a:spcPts val="100"/>
              </a:spcBef>
              <a:spcAft>
                <a:spcPts val="800"/>
              </a:spcAft>
              <a:buFontTx/>
              <a:buChar char="-"/>
            </a:pPr>
            <a:r>
              <a:rPr lang="en-US" sz="1600" dirty="0">
                <a:latin typeface="Tw Cen MT" panose="020B0602020104020603" pitchFamily="34" charset="0"/>
              </a:rPr>
              <a:t>high levels of neuroticism are typically associated with high levels of perceived distress, cortisol levels &amp; depression</a:t>
            </a:r>
            <a:r>
              <a:rPr lang="en-US" sz="1600" b="1" dirty="0">
                <a:latin typeface="Tw Cen MT" panose="020B0602020104020603" pitchFamily="34" charset="0"/>
              </a:rPr>
              <a:t> </a:t>
            </a:r>
            <a:r>
              <a:rPr lang="en-AU" sz="1600" dirty="0">
                <a:latin typeface="Tw Cen MT" panose="020B0602020104020603" pitchFamily="34" charset="0"/>
              </a:rPr>
              <a:t>(</a:t>
            </a:r>
            <a:r>
              <a:rPr lang="en-AU" sz="1600" dirty="0" err="1">
                <a:latin typeface="Tw Cen MT" panose="020B0602020104020603" pitchFamily="34" charset="0"/>
              </a:rPr>
              <a:t>Banjongrewadee</a:t>
            </a:r>
            <a:r>
              <a:rPr lang="en-AU" sz="1600" dirty="0">
                <a:latin typeface="Tw Cen MT" panose="020B0602020104020603" pitchFamily="34" charset="0"/>
              </a:rPr>
              <a:t> et al., 2020; </a:t>
            </a:r>
            <a:r>
              <a:rPr lang="en-US" sz="1600" dirty="0" err="1">
                <a:latin typeface="Tw Cen MT" panose="020B0602020104020603" pitchFamily="34" charset="0"/>
              </a:rPr>
              <a:t>Hudek-Knežević</a:t>
            </a:r>
            <a:r>
              <a:rPr lang="en-US" sz="1600" dirty="0">
                <a:latin typeface="Tw Cen MT" panose="020B0602020104020603" pitchFamily="34" charset="0"/>
              </a:rPr>
              <a:t>  &amp; </a:t>
            </a:r>
            <a:r>
              <a:rPr lang="en-US" sz="1600" dirty="0" err="1">
                <a:latin typeface="Tw Cen MT" panose="020B0602020104020603" pitchFamily="34" charset="0"/>
              </a:rPr>
              <a:t>Kardum</a:t>
            </a:r>
            <a:r>
              <a:rPr lang="en-US" sz="1600" dirty="0">
                <a:latin typeface="Tw Cen MT" panose="020B0602020104020603" pitchFamily="34" charset="0"/>
              </a:rPr>
              <a:t>, 2009; </a:t>
            </a:r>
            <a:r>
              <a:rPr lang="en-US" sz="1600" dirty="0" err="1">
                <a:latin typeface="Tw Cen MT" panose="020B0602020104020603" pitchFamily="34" charset="0"/>
              </a:rPr>
              <a:t>O’Súilleabháin</a:t>
            </a:r>
            <a:r>
              <a:rPr lang="en-US" sz="1600" dirty="0">
                <a:latin typeface="Tw Cen MT" panose="020B0602020104020603" pitchFamily="34" charset="0"/>
              </a:rPr>
              <a:t> et al., 2020)</a:t>
            </a:r>
            <a:endParaRPr lang="en-US" sz="1600" b="1" dirty="0">
              <a:latin typeface="Tw Cen MT" panose="020B0602020104020603" pitchFamily="34" charset="0"/>
            </a:endParaRPr>
          </a:p>
          <a:p>
            <a:pPr marL="0" indent="0">
              <a:spcBef>
                <a:spcPts val="100"/>
              </a:spcBef>
              <a:spcAft>
                <a:spcPts val="800"/>
              </a:spcAft>
              <a:buNone/>
            </a:pPr>
            <a:r>
              <a:rPr lang="en-US" sz="1600" b="1" dirty="0">
                <a:latin typeface="Tw Cen MT" panose="020B0602020104020603" pitchFamily="34" charset="0"/>
              </a:rPr>
              <a:t>Conscientiousness</a:t>
            </a:r>
          </a:p>
          <a:p>
            <a:pPr>
              <a:spcBef>
                <a:spcPts val="100"/>
              </a:spcBef>
              <a:spcAft>
                <a:spcPts val="800"/>
              </a:spcAft>
              <a:buFontTx/>
              <a:buChar char="-"/>
            </a:pPr>
            <a:r>
              <a:rPr lang="en-US" sz="1600" dirty="0">
                <a:latin typeface="Tw Cen MT" panose="020B0602020104020603" pitchFamily="34" charset="0"/>
              </a:rPr>
              <a:t>Associated with reduced cortisol levels and increased longevity (</a:t>
            </a:r>
            <a:r>
              <a:rPr lang="en-US" sz="1600" dirty="0" err="1">
                <a:latin typeface="Tw Cen MT" panose="020B0602020104020603" pitchFamily="34" charset="0"/>
              </a:rPr>
              <a:t>Bogg</a:t>
            </a:r>
            <a:r>
              <a:rPr lang="en-US" sz="1600" dirty="0">
                <a:latin typeface="Tw Cen MT" panose="020B0602020104020603" pitchFamily="34" charset="0"/>
              </a:rPr>
              <a:t> &amp; Roberts, 2004; Hill et al., 2011; Steptoe et al., 2017)</a:t>
            </a:r>
            <a:endParaRPr lang="en-US" sz="1600" b="1" dirty="0">
              <a:latin typeface="Tw Cen MT" panose="020B0602020104020603" pitchFamily="34" charset="0"/>
            </a:endParaRPr>
          </a:p>
        </p:txBody>
      </p:sp>
      <p:sp>
        <p:nvSpPr>
          <p:cNvPr id="12" name="Content Placeholder 1">
            <a:extLst>
              <a:ext uri="{FF2B5EF4-FFF2-40B4-BE49-F238E27FC236}">
                <a16:creationId xmlns:a16="http://schemas.microsoft.com/office/drawing/2014/main" id="{CF35BD7D-D3E6-488F-B5FF-A47555426AB4}"/>
              </a:ext>
            </a:extLst>
          </p:cNvPr>
          <p:cNvSpPr txBox="1">
            <a:spLocks/>
          </p:cNvSpPr>
          <p:nvPr/>
        </p:nvSpPr>
        <p:spPr>
          <a:xfrm>
            <a:off x="917294" y="1375728"/>
            <a:ext cx="336998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400" dirty="0">
              <a:latin typeface="Tw Cen MT" panose="020B0602020104020603" pitchFamily="34" charset="0"/>
            </a:endParaRPr>
          </a:p>
        </p:txBody>
      </p:sp>
      <p:pic>
        <p:nvPicPr>
          <p:cNvPr id="13" name="Graphic 12" descr="Badge 3 with solid fill">
            <a:extLst>
              <a:ext uri="{FF2B5EF4-FFF2-40B4-BE49-F238E27FC236}">
                <a16:creationId xmlns:a16="http://schemas.microsoft.com/office/drawing/2014/main" id="{8E0F108C-95A1-4329-9915-B231D2D958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832" y="2771729"/>
            <a:ext cx="379936" cy="379936"/>
          </a:xfrm>
          <a:prstGeom prst="rect">
            <a:avLst/>
          </a:prstGeom>
        </p:spPr>
      </p:pic>
      <p:pic>
        <p:nvPicPr>
          <p:cNvPr id="20" name="Graphic 19" descr="Badge with solid fill">
            <a:extLst>
              <a:ext uri="{FF2B5EF4-FFF2-40B4-BE49-F238E27FC236}">
                <a16:creationId xmlns:a16="http://schemas.microsoft.com/office/drawing/2014/main" id="{71F96C2C-2BD3-44DB-A972-42FEE7097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485" y="2199213"/>
            <a:ext cx="379936" cy="379936"/>
          </a:xfrm>
          <a:prstGeom prst="rect">
            <a:avLst/>
          </a:prstGeom>
        </p:spPr>
      </p:pic>
      <p:pic>
        <p:nvPicPr>
          <p:cNvPr id="21" name="Graphic 20" descr="Badge 1 with solid fill">
            <a:extLst>
              <a:ext uri="{FF2B5EF4-FFF2-40B4-BE49-F238E27FC236}">
                <a16:creationId xmlns:a16="http://schemas.microsoft.com/office/drawing/2014/main" id="{F5CC88DA-1BBB-436E-AF26-A99240EA48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5485" y="1626697"/>
            <a:ext cx="379936" cy="379936"/>
          </a:xfrm>
          <a:prstGeom prst="rect">
            <a:avLst/>
          </a:prstGeom>
        </p:spPr>
      </p:pic>
      <p:pic>
        <p:nvPicPr>
          <p:cNvPr id="22" name="Graphic 21" descr="Badge 5 with solid fill">
            <a:extLst>
              <a:ext uri="{FF2B5EF4-FFF2-40B4-BE49-F238E27FC236}">
                <a16:creationId xmlns:a16="http://schemas.microsoft.com/office/drawing/2014/main" id="{8EBABA90-6227-4AA5-BCEF-D1AEF1FE88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5485" y="3916761"/>
            <a:ext cx="379936" cy="379936"/>
          </a:xfrm>
          <a:prstGeom prst="rect">
            <a:avLst/>
          </a:prstGeom>
        </p:spPr>
      </p:pic>
      <p:pic>
        <p:nvPicPr>
          <p:cNvPr id="23" name="Graphic 22" descr="Badge 4 with solid fill">
            <a:extLst>
              <a:ext uri="{FF2B5EF4-FFF2-40B4-BE49-F238E27FC236}">
                <a16:creationId xmlns:a16="http://schemas.microsoft.com/office/drawing/2014/main" id="{FF4CCF2E-58B4-4E95-9FC8-8FF11DD06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7832" y="3344245"/>
            <a:ext cx="379936" cy="379936"/>
          </a:xfrm>
          <a:prstGeom prst="rect">
            <a:avLst/>
          </a:prstGeom>
        </p:spPr>
      </p:pic>
      <p:grpSp>
        <p:nvGrpSpPr>
          <p:cNvPr id="24" name="Group 23">
            <a:extLst>
              <a:ext uri="{FF2B5EF4-FFF2-40B4-BE49-F238E27FC236}">
                <a16:creationId xmlns:a16="http://schemas.microsoft.com/office/drawing/2014/main" id="{3877A967-B971-437B-A808-129C217FBC85}"/>
              </a:ext>
            </a:extLst>
          </p:cNvPr>
          <p:cNvGrpSpPr/>
          <p:nvPr/>
        </p:nvGrpSpPr>
        <p:grpSpPr>
          <a:xfrm>
            <a:off x="1077800" y="1612873"/>
            <a:ext cx="3218797" cy="315516"/>
            <a:chOff x="709136" y="1771817"/>
            <a:chExt cx="3218797" cy="315516"/>
          </a:xfrm>
        </p:grpSpPr>
        <p:cxnSp>
          <p:nvCxnSpPr>
            <p:cNvPr id="25" name="Straight Arrow Connector 24">
              <a:extLst>
                <a:ext uri="{FF2B5EF4-FFF2-40B4-BE49-F238E27FC236}">
                  <a16:creationId xmlns:a16="http://schemas.microsoft.com/office/drawing/2014/main" id="{AB26FE10-C729-4659-81AB-9509C3D04C30}"/>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33C3920-2814-4A6A-A77B-7760E359A540}"/>
                </a:ext>
              </a:extLst>
            </p:cNvPr>
            <p:cNvGrpSpPr/>
            <p:nvPr/>
          </p:nvGrpSpPr>
          <p:grpSpPr>
            <a:xfrm>
              <a:off x="709136" y="1771817"/>
              <a:ext cx="3218797" cy="315516"/>
              <a:chOff x="653047" y="1992456"/>
              <a:chExt cx="3218797" cy="389840"/>
            </a:xfrm>
          </p:grpSpPr>
          <p:sp>
            <p:nvSpPr>
              <p:cNvPr id="27" name="Content Placeholder 1">
                <a:extLst>
                  <a:ext uri="{FF2B5EF4-FFF2-40B4-BE49-F238E27FC236}">
                    <a16:creationId xmlns:a16="http://schemas.microsoft.com/office/drawing/2014/main" id="{051D58C6-3DFC-4664-B68A-0F6516C104B6}"/>
                  </a:ext>
                </a:extLst>
              </p:cNvPr>
              <p:cNvSpPr txBox="1">
                <a:spLocks/>
              </p:cNvSpPr>
              <p:nvPr/>
            </p:nvSpPr>
            <p:spPr>
              <a:xfrm>
                <a:off x="2216358" y="1992456"/>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Neurotic</a:t>
                </a:r>
              </a:p>
              <a:p>
                <a:pPr marL="0" indent="0" algn="ctr">
                  <a:spcBef>
                    <a:spcPts val="600"/>
                  </a:spcBef>
                  <a:buNone/>
                </a:pPr>
                <a:endParaRPr lang="en-US" sz="800" dirty="0">
                  <a:latin typeface="Tw Cen MT" panose="020B0602020104020603" pitchFamily="34" charset="0"/>
                </a:endParaRPr>
              </a:p>
            </p:txBody>
          </p:sp>
          <p:sp>
            <p:nvSpPr>
              <p:cNvPr id="28" name="Content Placeholder 1">
                <a:extLst>
                  <a:ext uri="{FF2B5EF4-FFF2-40B4-BE49-F238E27FC236}">
                    <a16:creationId xmlns:a16="http://schemas.microsoft.com/office/drawing/2014/main" id="{B7C315FF-5CAC-4309-B044-FF22DAEDA0E6}"/>
                  </a:ext>
                </a:extLst>
              </p:cNvPr>
              <p:cNvSpPr txBox="1">
                <a:spLocks/>
              </p:cNvSpPr>
              <p:nvPr/>
            </p:nvSpPr>
            <p:spPr>
              <a:xfrm>
                <a:off x="653047" y="2010117"/>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Emotional stability</a:t>
                </a:r>
              </a:p>
              <a:p>
                <a:pPr marL="0" indent="0" algn="ctr">
                  <a:spcBef>
                    <a:spcPts val="600"/>
                  </a:spcBef>
                  <a:buNone/>
                </a:pPr>
                <a:endParaRPr lang="en-US" sz="800" dirty="0">
                  <a:latin typeface="Tw Cen MT" panose="020B0602020104020603" pitchFamily="34" charset="0"/>
                </a:endParaRPr>
              </a:p>
            </p:txBody>
          </p:sp>
        </p:grpSp>
      </p:grpSp>
      <p:grpSp>
        <p:nvGrpSpPr>
          <p:cNvPr id="29" name="Group 28">
            <a:extLst>
              <a:ext uri="{FF2B5EF4-FFF2-40B4-BE49-F238E27FC236}">
                <a16:creationId xmlns:a16="http://schemas.microsoft.com/office/drawing/2014/main" id="{3573C0FE-0EB1-4CC9-8B84-DA4CAFC62ED7}"/>
              </a:ext>
            </a:extLst>
          </p:cNvPr>
          <p:cNvGrpSpPr/>
          <p:nvPr/>
        </p:nvGrpSpPr>
        <p:grpSpPr>
          <a:xfrm>
            <a:off x="858546" y="2767048"/>
            <a:ext cx="3516798" cy="327622"/>
            <a:chOff x="488684" y="1771694"/>
            <a:chExt cx="3516798" cy="327622"/>
          </a:xfrm>
        </p:grpSpPr>
        <p:cxnSp>
          <p:nvCxnSpPr>
            <p:cNvPr id="30" name="Straight Arrow Connector 29">
              <a:extLst>
                <a:ext uri="{FF2B5EF4-FFF2-40B4-BE49-F238E27FC236}">
                  <a16:creationId xmlns:a16="http://schemas.microsoft.com/office/drawing/2014/main" id="{0EBFFE49-0156-49C5-AABC-7A59B36E0A81}"/>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7A7D755-5785-402A-A4C5-8C227A760439}"/>
                </a:ext>
              </a:extLst>
            </p:cNvPr>
            <p:cNvGrpSpPr/>
            <p:nvPr/>
          </p:nvGrpSpPr>
          <p:grpSpPr>
            <a:xfrm>
              <a:off x="488684" y="1771694"/>
              <a:ext cx="3516798" cy="327622"/>
              <a:chOff x="432595" y="1992306"/>
              <a:chExt cx="3516798" cy="404798"/>
            </a:xfrm>
          </p:grpSpPr>
          <p:sp>
            <p:nvSpPr>
              <p:cNvPr id="32" name="Content Placeholder 1">
                <a:extLst>
                  <a:ext uri="{FF2B5EF4-FFF2-40B4-BE49-F238E27FC236}">
                    <a16:creationId xmlns:a16="http://schemas.microsoft.com/office/drawing/2014/main" id="{849D5FF9-D105-492D-947F-9023A4FE03D6}"/>
                  </a:ext>
                </a:extLst>
              </p:cNvPr>
              <p:cNvSpPr txBox="1">
                <a:spLocks/>
              </p:cNvSpPr>
              <p:nvPr/>
            </p:nvSpPr>
            <p:spPr>
              <a:xfrm>
                <a:off x="2293907" y="1992306"/>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Open</a:t>
                </a:r>
              </a:p>
              <a:p>
                <a:pPr marL="0" indent="0" algn="ctr">
                  <a:spcBef>
                    <a:spcPts val="600"/>
                  </a:spcBef>
                  <a:buNone/>
                </a:pPr>
                <a:endParaRPr lang="en-US" sz="800" dirty="0">
                  <a:latin typeface="Tw Cen MT" panose="020B0602020104020603" pitchFamily="34" charset="0"/>
                </a:endParaRPr>
              </a:p>
            </p:txBody>
          </p:sp>
          <p:sp>
            <p:nvSpPr>
              <p:cNvPr id="33" name="Content Placeholder 1">
                <a:extLst>
                  <a:ext uri="{FF2B5EF4-FFF2-40B4-BE49-F238E27FC236}">
                    <a16:creationId xmlns:a16="http://schemas.microsoft.com/office/drawing/2014/main" id="{2877FA6D-BCED-4E29-9913-BBADED29A0C7}"/>
                  </a:ext>
                </a:extLst>
              </p:cNvPr>
              <p:cNvSpPr txBox="1">
                <a:spLocks/>
              </p:cNvSpPr>
              <p:nvPr/>
            </p:nvSpPr>
            <p:spPr>
              <a:xfrm>
                <a:off x="432595" y="2024925"/>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Closed</a:t>
                </a:r>
              </a:p>
              <a:p>
                <a:pPr marL="0" indent="0" algn="ctr">
                  <a:spcBef>
                    <a:spcPts val="600"/>
                  </a:spcBef>
                  <a:buNone/>
                </a:pPr>
                <a:endParaRPr lang="en-US" sz="800" dirty="0">
                  <a:latin typeface="Tw Cen MT" panose="020B0602020104020603" pitchFamily="34" charset="0"/>
                </a:endParaRPr>
              </a:p>
            </p:txBody>
          </p:sp>
        </p:grpSp>
      </p:grpSp>
      <p:grpSp>
        <p:nvGrpSpPr>
          <p:cNvPr id="34" name="Group 33">
            <a:extLst>
              <a:ext uri="{FF2B5EF4-FFF2-40B4-BE49-F238E27FC236}">
                <a16:creationId xmlns:a16="http://schemas.microsoft.com/office/drawing/2014/main" id="{7718EC08-6C5E-4E05-A401-3F031EDC386D}"/>
              </a:ext>
            </a:extLst>
          </p:cNvPr>
          <p:cNvGrpSpPr/>
          <p:nvPr/>
        </p:nvGrpSpPr>
        <p:grpSpPr>
          <a:xfrm>
            <a:off x="917294" y="2168122"/>
            <a:ext cx="3347258" cy="307500"/>
            <a:chOff x="547432" y="1771736"/>
            <a:chExt cx="3347258" cy="307500"/>
          </a:xfrm>
        </p:grpSpPr>
        <p:cxnSp>
          <p:nvCxnSpPr>
            <p:cNvPr id="35" name="Straight Arrow Connector 34">
              <a:extLst>
                <a:ext uri="{FF2B5EF4-FFF2-40B4-BE49-F238E27FC236}">
                  <a16:creationId xmlns:a16="http://schemas.microsoft.com/office/drawing/2014/main" id="{4078DE97-3C43-4879-9A64-483F7C063676}"/>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EC00735-8864-4E1E-9B7C-CC74CF58C57D}"/>
                </a:ext>
              </a:extLst>
            </p:cNvPr>
            <p:cNvGrpSpPr/>
            <p:nvPr/>
          </p:nvGrpSpPr>
          <p:grpSpPr>
            <a:xfrm>
              <a:off x="547432" y="1771736"/>
              <a:ext cx="3347258" cy="307500"/>
              <a:chOff x="491343" y="1992359"/>
              <a:chExt cx="3347258" cy="379936"/>
            </a:xfrm>
          </p:grpSpPr>
          <p:sp>
            <p:nvSpPr>
              <p:cNvPr id="37" name="Content Placeholder 1">
                <a:extLst>
                  <a:ext uri="{FF2B5EF4-FFF2-40B4-BE49-F238E27FC236}">
                    <a16:creationId xmlns:a16="http://schemas.microsoft.com/office/drawing/2014/main" id="{F64F47CE-2005-45A7-ABA4-8DD1A1FAA681}"/>
                  </a:ext>
                </a:extLst>
              </p:cNvPr>
              <p:cNvSpPr txBox="1">
                <a:spLocks/>
              </p:cNvSpPr>
              <p:nvPr/>
            </p:nvSpPr>
            <p:spPr>
              <a:xfrm>
                <a:off x="2183115" y="1992359"/>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Extraversion</a:t>
                </a:r>
              </a:p>
              <a:p>
                <a:pPr marL="0" indent="0" algn="ctr">
                  <a:spcBef>
                    <a:spcPts val="600"/>
                  </a:spcBef>
                  <a:buNone/>
                </a:pPr>
                <a:endParaRPr lang="en-US" sz="800" dirty="0">
                  <a:latin typeface="Tw Cen MT" panose="020B0602020104020603" pitchFamily="34" charset="0"/>
                </a:endParaRPr>
              </a:p>
            </p:txBody>
          </p:sp>
          <p:sp>
            <p:nvSpPr>
              <p:cNvPr id="38" name="Content Placeholder 1">
                <a:extLst>
                  <a:ext uri="{FF2B5EF4-FFF2-40B4-BE49-F238E27FC236}">
                    <a16:creationId xmlns:a16="http://schemas.microsoft.com/office/drawing/2014/main" id="{43B44C0B-1125-4317-8321-5DB16E7134AC}"/>
                  </a:ext>
                </a:extLst>
              </p:cNvPr>
              <p:cNvSpPr txBox="1">
                <a:spLocks/>
              </p:cNvSpPr>
              <p:nvPr/>
            </p:nvSpPr>
            <p:spPr>
              <a:xfrm>
                <a:off x="491343" y="1996238"/>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Introversion</a:t>
                </a:r>
              </a:p>
              <a:p>
                <a:pPr marL="0" indent="0" algn="ctr">
                  <a:spcBef>
                    <a:spcPts val="600"/>
                  </a:spcBef>
                  <a:buNone/>
                </a:pPr>
                <a:endParaRPr lang="en-US" sz="800" dirty="0">
                  <a:latin typeface="Tw Cen MT" panose="020B0602020104020603" pitchFamily="34" charset="0"/>
                </a:endParaRPr>
              </a:p>
            </p:txBody>
          </p:sp>
        </p:grpSp>
      </p:grpSp>
      <p:grpSp>
        <p:nvGrpSpPr>
          <p:cNvPr id="39" name="Group 38">
            <a:extLst>
              <a:ext uri="{FF2B5EF4-FFF2-40B4-BE49-F238E27FC236}">
                <a16:creationId xmlns:a16="http://schemas.microsoft.com/office/drawing/2014/main" id="{5CABDB22-3734-4302-91CD-7256F4FFD775}"/>
              </a:ext>
            </a:extLst>
          </p:cNvPr>
          <p:cNvGrpSpPr/>
          <p:nvPr/>
        </p:nvGrpSpPr>
        <p:grpSpPr>
          <a:xfrm>
            <a:off x="872610" y="3307076"/>
            <a:ext cx="3430634" cy="326768"/>
            <a:chOff x="465122" y="1761406"/>
            <a:chExt cx="3430634" cy="326768"/>
          </a:xfrm>
        </p:grpSpPr>
        <p:cxnSp>
          <p:nvCxnSpPr>
            <p:cNvPr id="40" name="Straight Arrow Connector 39">
              <a:extLst>
                <a:ext uri="{FF2B5EF4-FFF2-40B4-BE49-F238E27FC236}">
                  <a16:creationId xmlns:a16="http://schemas.microsoft.com/office/drawing/2014/main" id="{D5075E8B-1091-41A0-B0B7-789A46DB8DE1}"/>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133F2AA-C913-4592-B7A6-19B48BB1010B}"/>
                </a:ext>
              </a:extLst>
            </p:cNvPr>
            <p:cNvGrpSpPr/>
            <p:nvPr/>
          </p:nvGrpSpPr>
          <p:grpSpPr>
            <a:xfrm>
              <a:off x="465122" y="1761406"/>
              <a:ext cx="3430634" cy="326768"/>
              <a:chOff x="409033" y="1979590"/>
              <a:chExt cx="3430634" cy="403742"/>
            </a:xfrm>
          </p:grpSpPr>
          <p:sp>
            <p:nvSpPr>
              <p:cNvPr id="42" name="Content Placeholder 1">
                <a:extLst>
                  <a:ext uri="{FF2B5EF4-FFF2-40B4-BE49-F238E27FC236}">
                    <a16:creationId xmlns:a16="http://schemas.microsoft.com/office/drawing/2014/main" id="{991066DA-0DCE-46AD-A5F0-7C0DBFA2A19E}"/>
                  </a:ext>
                </a:extLst>
              </p:cNvPr>
              <p:cNvSpPr txBox="1">
                <a:spLocks/>
              </p:cNvSpPr>
              <p:nvPr/>
            </p:nvSpPr>
            <p:spPr>
              <a:xfrm>
                <a:off x="2184181" y="1979590"/>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Agreeable</a:t>
                </a:r>
              </a:p>
              <a:p>
                <a:pPr marL="0" indent="0" algn="ctr">
                  <a:spcBef>
                    <a:spcPts val="600"/>
                  </a:spcBef>
                  <a:buNone/>
                </a:pPr>
                <a:endParaRPr lang="en-US" sz="800" dirty="0">
                  <a:latin typeface="Tw Cen MT" panose="020B0602020104020603" pitchFamily="34" charset="0"/>
                </a:endParaRPr>
              </a:p>
            </p:txBody>
          </p:sp>
          <p:sp>
            <p:nvSpPr>
              <p:cNvPr id="43" name="Content Placeholder 1">
                <a:extLst>
                  <a:ext uri="{FF2B5EF4-FFF2-40B4-BE49-F238E27FC236}">
                    <a16:creationId xmlns:a16="http://schemas.microsoft.com/office/drawing/2014/main" id="{AF9057F8-A024-48FD-93ED-2C5BF167FC70}"/>
                  </a:ext>
                </a:extLst>
              </p:cNvPr>
              <p:cNvSpPr txBox="1">
                <a:spLocks/>
              </p:cNvSpPr>
              <p:nvPr/>
            </p:nvSpPr>
            <p:spPr>
              <a:xfrm>
                <a:off x="409033" y="2011153"/>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Hostile</a:t>
                </a:r>
              </a:p>
              <a:p>
                <a:pPr marL="0" indent="0" algn="ctr">
                  <a:spcBef>
                    <a:spcPts val="600"/>
                  </a:spcBef>
                  <a:buNone/>
                </a:pPr>
                <a:endParaRPr lang="en-US" sz="800" dirty="0">
                  <a:latin typeface="Tw Cen MT" panose="020B0602020104020603" pitchFamily="34" charset="0"/>
                </a:endParaRPr>
              </a:p>
            </p:txBody>
          </p:sp>
        </p:grpSp>
      </p:grpSp>
      <p:grpSp>
        <p:nvGrpSpPr>
          <p:cNvPr id="44" name="Group 43">
            <a:extLst>
              <a:ext uri="{FF2B5EF4-FFF2-40B4-BE49-F238E27FC236}">
                <a16:creationId xmlns:a16="http://schemas.microsoft.com/office/drawing/2014/main" id="{10D74DC0-1D7F-4CA9-BFF1-2BFDFB371823}"/>
              </a:ext>
            </a:extLst>
          </p:cNvPr>
          <p:cNvGrpSpPr/>
          <p:nvPr/>
        </p:nvGrpSpPr>
        <p:grpSpPr>
          <a:xfrm>
            <a:off x="946801" y="3871796"/>
            <a:ext cx="3222717" cy="312365"/>
            <a:chOff x="576939" y="1751405"/>
            <a:chExt cx="3222717" cy="312365"/>
          </a:xfrm>
        </p:grpSpPr>
        <p:cxnSp>
          <p:nvCxnSpPr>
            <p:cNvPr id="45" name="Straight Arrow Connector 44">
              <a:extLst>
                <a:ext uri="{FF2B5EF4-FFF2-40B4-BE49-F238E27FC236}">
                  <a16:creationId xmlns:a16="http://schemas.microsoft.com/office/drawing/2014/main" id="{AA61EB52-2B22-438D-95E9-AC5DE8BFAE97}"/>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DB60666-93D5-4101-A07E-C23C569ACECF}"/>
                </a:ext>
              </a:extLst>
            </p:cNvPr>
            <p:cNvGrpSpPr/>
            <p:nvPr/>
          </p:nvGrpSpPr>
          <p:grpSpPr>
            <a:xfrm>
              <a:off x="576939" y="1751405"/>
              <a:ext cx="3222717" cy="312365"/>
              <a:chOff x="520850" y="1967237"/>
              <a:chExt cx="3222717" cy="385947"/>
            </a:xfrm>
          </p:grpSpPr>
          <p:sp>
            <p:nvSpPr>
              <p:cNvPr id="47" name="Content Placeholder 1">
                <a:extLst>
                  <a:ext uri="{FF2B5EF4-FFF2-40B4-BE49-F238E27FC236}">
                    <a16:creationId xmlns:a16="http://schemas.microsoft.com/office/drawing/2014/main" id="{36D08F2A-6216-4F5A-8C77-BBE8C3BEBFE9}"/>
                  </a:ext>
                </a:extLst>
              </p:cNvPr>
              <p:cNvSpPr txBox="1">
                <a:spLocks/>
              </p:cNvSpPr>
              <p:nvPr/>
            </p:nvSpPr>
            <p:spPr>
              <a:xfrm>
                <a:off x="2088081" y="1973248"/>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Conscientious</a:t>
                </a:r>
                <a:endParaRPr lang="en-US" sz="1100" dirty="0">
                  <a:latin typeface="Tw Cen MT" panose="020B0602020104020603" pitchFamily="34" charset="0"/>
                </a:endParaRPr>
              </a:p>
              <a:p>
                <a:pPr marL="0" indent="0" algn="ctr">
                  <a:spcBef>
                    <a:spcPts val="600"/>
                  </a:spcBef>
                  <a:buNone/>
                </a:pPr>
                <a:endParaRPr lang="en-US" sz="1100" dirty="0">
                  <a:latin typeface="Tw Cen MT" panose="020B0602020104020603" pitchFamily="34" charset="0"/>
                </a:endParaRPr>
              </a:p>
            </p:txBody>
          </p:sp>
          <p:sp>
            <p:nvSpPr>
              <p:cNvPr id="48" name="Content Placeholder 1">
                <a:extLst>
                  <a:ext uri="{FF2B5EF4-FFF2-40B4-BE49-F238E27FC236}">
                    <a16:creationId xmlns:a16="http://schemas.microsoft.com/office/drawing/2014/main" id="{18CC5190-6C96-402D-AB81-C49681223D48}"/>
                  </a:ext>
                </a:extLst>
              </p:cNvPr>
              <p:cNvSpPr txBox="1">
                <a:spLocks/>
              </p:cNvSpPr>
              <p:nvPr/>
            </p:nvSpPr>
            <p:spPr>
              <a:xfrm>
                <a:off x="520850" y="1967237"/>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Spontaneous</a:t>
                </a:r>
              </a:p>
              <a:p>
                <a:pPr marL="0" indent="0" algn="ctr">
                  <a:spcBef>
                    <a:spcPts val="600"/>
                  </a:spcBef>
                  <a:buNone/>
                </a:pPr>
                <a:endParaRPr lang="en-US" sz="1100" dirty="0">
                  <a:latin typeface="Tw Cen MT" panose="020B0602020104020603" pitchFamily="34" charset="0"/>
                </a:endParaRPr>
              </a:p>
            </p:txBody>
          </p:sp>
        </p:grpSp>
      </p:grpSp>
      <p:sp>
        <p:nvSpPr>
          <p:cNvPr id="49" name="Content Placeholder 1">
            <a:extLst>
              <a:ext uri="{FF2B5EF4-FFF2-40B4-BE49-F238E27FC236}">
                <a16:creationId xmlns:a16="http://schemas.microsoft.com/office/drawing/2014/main" id="{AB4513D3-94B3-4A59-8112-02773C592A26}"/>
              </a:ext>
            </a:extLst>
          </p:cNvPr>
          <p:cNvSpPr txBox="1">
            <a:spLocks/>
          </p:cNvSpPr>
          <p:nvPr/>
        </p:nvSpPr>
        <p:spPr>
          <a:xfrm>
            <a:off x="1932454" y="1403341"/>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Neuroticism</a:t>
            </a:r>
          </a:p>
          <a:p>
            <a:pPr marL="0" indent="0" algn="ctr">
              <a:spcBef>
                <a:spcPts val="600"/>
              </a:spcBef>
              <a:buNone/>
            </a:pPr>
            <a:endParaRPr lang="en-US" sz="900" b="1" dirty="0">
              <a:latin typeface="Tw Cen MT" panose="020B0602020104020603" pitchFamily="34" charset="0"/>
            </a:endParaRPr>
          </a:p>
        </p:txBody>
      </p:sp>
      <p:sp>
        <p:nvSpPr>
          <p:cNvPr id="50" name="Content Placeholder 1">
            <a:extLst>
              <a:ext uri="{FF2B5EF4-FFF2-40B4-BE49-F238E27FC236}">
                <a16:creationId xmlns:a16="http://schemas.microsoft.com/office/drawing/2014/main" id="{0212A9A8-F3D3-4444-885D-B90E54C229A6}"/>
              </a:ext>
            </a:extLst>
          </p:cNvPr>
          <p:cNvSpPr txBox="1">
            <a:spLocks/>
          </p:cNvSpPr>
          <p:nvPr/>
        </p:nvSpPr>
        <p:spPr>
          <a:xfrm>
            <a:off x="1931517" y="2001604"/>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Extroversion</a:t>
            </a:r>
          </a:p>
          <a:p>
            <a:pPr marL="0" indent="0" algn="ctr">
              <a:spcBef>
                <a:spcPts val="600"/>
              </a:spcBef>
              <a:buNone/>
            </a:pPr>
            <a:endParaRPr lang="en-US" sz="900" b="1" dirty="0">
              <a:latin typeface="Tw Cen MT" panose="020B0602020104020603" pitchFamily="34" charset="0"/>
            </a:endParaRPr>
          </a:p>
        </p:txBody>
      </p:sp>
      <p:sp>
        <p:nvSpPr>
          <p:cNvPr id="51" name="Content Placeholder 1">
            <a:extLst>
              <a:ext uri="{FF2B5EF4-FFF2-40B4-BE49-F238E27FC236}">
                <a16:creationId xmlns:a16="http://schemas.microsoft.com/office/drawing/2014/main" id="{2C3D42F8-9E88-4AB5-8FED-CD059C1D9D1F}"/>
              </a:ext>
            </a:extLst>
          </p:cNvPr>
          <p:cNvSpPr txBox="1">
            <a:spLocks/>
          </p:cNvSpPr>
          <p:nvPr/>
        </p:nvSpPr>
        <p:spPr>
          <a:xfrm>
            <a:off x="1968740" y="2600157"/>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Openness</a:t>
            </a:r>
          </a:p>
          <a:p>
            <a:pPr marL="0" indent="0" algn="ctr">
              <a:spcBef>
                <a:spcPts val="600"/>
              </a:spcBef>
              <a:buNone/>
            </a:pPr>
            <a:endParaRPr lang="en-US" sz="900" b="1" dirty="0">
              <a:latin typeface="Tw Cen MT" panose="020B0602020104020603" pitchFamily="34" charset="0"/>
            </a:endParaRPr>
          </a:p>
        </p:txBody>
      </p:sp>
      <p:sp>
        <p:nvSpPr>
          <p:cNvPr id="52" name="Content Placeholder 1">
            <a:extLst>
              <a:ext uri="{FF2B5EF4-FFF2-40B4-BE49-F238E27FC236}">
                <a16:creationId xmlns:a16="http://schemas.microsoft.com/office/drawing/2014/main" id="{F865583B-3D4F-435F-9C80-485C420EDD0F}"/>
              </a:ext>
            </a:extLst>
          </p:cNvPr>
          <p:cNvSpPr txBox="1">
            <a:spLocks/>
          </p:cNvSpPr>
          <p:nvPr/>
        </p:nvSpPr>
        <p:spPr>
          <a:xfrm>
            <a:off x="1961961" y="3164163"/>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Agreeableness</a:t>
            </a:r>
          </a:p>
          <a:p>
            <a:pPr marL="0" indent="0" algn="ctr">
              <a:spcBef>
                <a:spcPts val="600"/>
              </a:spcBef>
              <a:buNone/>
            </a:pPr>
            <a:endParaRPr lang="en-US" sz="900" b="1" dirty="0">
              <a:latin typeface="Tw Cen MT" panose="020B0602020104020603" pitchFamily="34" charset="0"/>
            </a:endParaRPr>
          </a:p>
        </p:txBody>
      </p:sp>
      <p:sp>
        <p:nvSpPr>
          <p:cNvPr id="53" name="Content Placeholder 1">
            <a:extLst>
              <a:ext uri="{FF2B5EF4-FFF2-40B4-BE49-F238E27FC236}">
                <a16:creationId xmlns:a16="http://schemas.microsoft.com/office/drawing/2014/main" id="{856CD33A-732A-481F-804F-73746ED5CC28}"/>
              </a:ext>
            </a:extLst>
          </p:cNvPr>
          <p:cNvSpPr txBox="1">
            <a:spLocks/>
          </p:cNvSpPr>
          <p:nvPr/>
        </p:nvSpPr>
        <p:spPr>
          <a:xfrm>
            <a:off x="1800025" y="3683148"/>
            <a:ext cx="161808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Conscientiousness</a:t>
            </a:r>
          </a:p>
          <a:p>
            <a:pPr marL="0" indent="0" algn="ctr">
              <a:spcBef>
                <a:spcPts val="600"/>
              </a:spcBef>
              <a:buNone/>
            </a:pPr>
            <a:endParaRPr lang="en-US" sz="900" b="1" dirty="0">
              <a:latin typeface="Tw Cen MT" panose="020B0602020104020603" pitchFamily="34" charset="0"/>
            </a:endParaRPr>
          </a:p>
        </p:txBody>
      </p:sp>
    </p:spTree>
    <p:extLst>
      <p:ext uri="{BB962C8B-B14F-4D97-AF65-F5344CB8AC3E}">
        <p14:creationId xmlns:p14="http://schemas.microsoft.com/office/powerpoint/2010/main" val="200844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584633" y="1342392"/>
            <a:ext cx="414778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800" b="1" dirty="0">
                <a:latin typeface="Tw Cen MT" panose="020B0602020104020603" pitchFamily="34" charset="0"/>
              </a:rPr>
              <a:t>Personality types and stress</a:t>
            </a:r>
          </a:p>
          <a:p>
            <a:pPr marL="699750" lvl="1" indent="-285750">
              <a:spcBef>
                <a:spcPts val="100"/>
              </a:spcBef>
              <a:spcAft>
                <a:spcPts val="800"/>
              </a:spcAft>
            </a:pPr>
            <a:endParaRPr lang="en-US" sz="1500" b="1" dirty="0">
              <a:latin typeface="Tw Cen MT" panose="020B0602020104020603" pitchFamily="34" charset="0"/>
            </a:endParaRPr>
          </a:p>
          <a:p>
            <a:pPr marL="699750" lvl="1" indent="-285750">
              <a:spcBef>
                <a:spcPts val="100"/>
              </a:spcBef>
              <a:spcAft>
                <a:spcPts val="800"/>
              </a:spcAft>
            </a:pPr>
            <a:r>
              <a:rPr lang="en-US" sz="1500" dirty="0">
                <a:solidFill>
                  <a:srgbClr val="002060"/>
                </a:solidFill>
                <a:latin typeface="Tw Cen MT" panose="020B0602020104020603" pitchFamily="34" charset="0"/>
              </a:rPr>
              <a:t>Type A</a:t>
            </a:r>
          </a:p>
          <a:p>
            <a:pPr marL="414000" lvl="1" indent="0">
              <a:spcBef>
                <a:spcPts val="100"/>
              </a:spcBef>
              <a:spcAft>
                <a:spcPts val="800"/>
              </a:spcAft>
              <a:buNone/>
            </a:pPr>
            <a:endParaRPr lang="en-US" sz="1500" dirty="0">
              <a:solidFill>
                <a:srgbClr val="002060"/>
              </a:solidFill>
              <a:latin typeface="Tw Cen MT" panose="020B0602020104020603" pitchFamily="34" charset="0"/>
            </a:endParaRPr>
          </a:p>
          <a:p>
            <a:pPr marL="699750" lvl="1" indent="-285750">
              <a:spcBef>
                <a:spcPts val="100"/>
              </a:spcBef>
              <a:spcAft>
                <a:spcPts val="800"/>
              </a:spcAft>
            </a:pPr>
            <a:r>
              <a:rPr lang="en-US" sz="1500" dirty="0">
                <a:solidFill>
                  <a:srgbClr val="002060"/>
                </a:solidFill>
                <a:latin typeface="Tw Cen MT" panose="020B0602020104020603" pitchFamily="34" charset="0"/>
              </a:rPr>
              <a:t>Type B</a:t>
            </a:r>
          </a:p>
          <a:p>
            <a:pPr marL="414000" lvl="1" indent="0">
              <a:spcBef>
                <a:spcPts val="100"/>
              </a:spcBef>
              <a:spcAft>
                <a:spcPts val="800"/>
              </a:spcAft>
              <a:buNone/>
            </a:pPr>
            <a:endParaRPr lang="en-US" sz="1500" dirty="0">
              <a:solidFill>
                <a:srgbClr val="002060"/>
              </a:solidFill>
              <a:latin typeface="Tw Cen MT" panose="020B0602020104020603" pitchFamily="34" charset="0"/>
            </a:endParaRPr>
          </a:p>
          <a:p>
            <a:pPr marL="699750" lvl="1" indent="-285750">
              <a:spcBef>
                <a:spcPts val="100"/>
              </a:spcBef>
              <a:spcAft>
                <a:spcPts val="800"/>
              </a:spcAft>
            </a:pPr>
            <a:r>
              <a:rPr lang="en-US" sz="1500" dirty="0">
                <a:solidFill>
                  <a:srgbClr val="002060"/>
                </a:solidFill>
                <a:latin typeface="Tw Cen MT" panose="020B0602020104020603" pitchFamily="34" charset="0"/>
              </a:rPr>
              <a:t>Type C</a:t>
            </a:r>
          </a:p>
          <a:p>
            <a:pPr marL="414000" lvl="1" indent="0">
              <a:spcBef>
                <a:spcPts val="100"/>
              </a:spcBef>
              <a:spcAft>
                <a:spcPts val="800"/>
              </a:spcAft>
              <a:buNone/>
            </a:pPr>
            <a:endParaRPr lang="en-US" sz="1500" dirty="0">
              <a:solidFill>
                <a:srgbClr val="002060"/>
              </a:solidFill>
              <a:latin typeface="Tw Cen MT" panose="020B0602020104020603" pitchFamily="34" charset="0"/>
            </a:endParaRPr>
          </a:p>
          <a:p>
            <a:pPr marL="699750" lvl="1" indent="-285750">
              <a:spcBef>
                <a:spcPts val="100"/>
              </a:spcBef>
              <a:spcAft>
                <a:spcPts val="800"/>
              </a:spcAft>
            </a:pPr>
            <a:r>
              <a:rPr lang="en-US" sz="1500" dirty="0">
                <a:solidFill>
                  <a:srgbClr val="002060"/>
                </a:solidFill>
                <a:latin typeface="Tw Cen MT" panose="020B0602020104020603" pitchFamily="34" charset="0"/>
              </a:rPr>
              <a:t>Type D</a:t>
            </a:r>
            <a:endParaRPr lang="en-US" sz="1300" dirty="0">
              <a:solidFill>
                <a:srgbClr val="002060"/>
              </a:solidFill>
              <a:latin typeface="Tw Cen MT" panose="020B0602020104020603" pitchFamily="34" charset="0"/>
            </a:endParaRPr>
          </a:p>
        </p:txBody>
      </p:sp>
      <p:pic>
        <p:nvPicPr>
          <p:cNvPr id="3" name="Picture 2" descr="A busy city street&#10;&#10;Description automatically generated with low confidence">
            <a:hlinkClick r:id="rId3"/>
            <a:extLst>
              <a:ext uri="{FF2B5EF4-FFF2-40B4-BE49-F238E27FC236}">
                <a16:creationId xmlns:a16="http://schemas.microsoft.com/office/drawing/2014/main" id="{F44B02A1-99CC-1B6B-7D59-F244FB02187F}"/>
              </a:ext>
            </a:extLst>
          </p:cNvPr>
          <p:cNvPicPr>
            <a:picLocks noChangeAspect="1"/>
          </p:cNvPicPr>
          <p:nvPr/>
        </p:nvPicPr>
        <p:blipFill>
          <a:blip r:embed="rId4"/>
          <a:stretch>
            <a:fillRect/>
          </a:stretch>
        </p:blipFill>
        <p:spPr>
          <a:xfrm>
            <a:off x="4732418" y="1709019"/>
            <a:ext cx="3705955" cy="2470637"/>
          </a:xfrm>
          <a:prstGeom prst="rect">
            <a:avLst/>
          </a:prstGeom>
        </p:spPr>
      </p:pic>
    </p:spTree>
    <p:extLst>
      <p:ext uri="{BB962C8B-B14F-4D97-AF65-F5344CB8AC3E}">
        <p14:creationId xmlns:p14="http://schemas.microsoft.com/office/powerpoint/2010/main" val="874150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33750" y="1323341"/>
            <a:ext cx="3905599"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400" b="1" dirty="0">
                <a:latin typeface="Tw Cen MT" panose="020B0602020104020603" pitchFamily="34" charset="0"/>
              </a:rPr>
              <a:t>Brief Stress Questionnaire </a:t>
            </a:r>
            <a:endParaRPr lang="en-US" sz="1200" dirty="0">
              <a:latin typeface="Tw Cen MT" panose="020B0602020104020603" pitchFamily="34" charset="0"/>
            </a:endParaRPr>
          </a:p>
          <a:p>
            <a:pPr marL="0" indent="0" algn="ctr">
              <a:spcBef>
                <a:spcPts val="100"/>
              </a:spcBef>
              <a:spcAft>
                <a:spcPts val="800"/>
              </a:spcAft>
              <a:buNone/>
            </a:pPr>
            <a:r>
              <a:rPr lang="en-US" sz="1000" dirty="0">
                <a:solidFill>
                  <a:srgbClr val="002060"/>
                </a:solidFill>
              </a:rPr>
              <a:t>1. In the last month, how often have you felt that you were unable to control the important things in your life?</a:t>
            </a:r>
            <a:endParaRPr lang="en-US" sz="1200" dirty="0">
              <a:solidFill>
                <a:srgbClr val="002060"/>
              </a:solidFill>
              <a:latin typeface="Tw Cen MT" panose="020B0602020104020603" pitchFamily="34" charset="0"/>
            </a:endParaRPr>
          </a:p>
          <a:p>
            <a:pPr marL="0" indent="0" algn="ctr">
              <a:spcBef>
                <a:spcPts val="100"/>
              </a:spcBef>
              <a:spcAft>
                <a:spcPts val="800"/>
              </a:spcAft>
              <a:buNone/>
            </a:pPr>
            <a:r>
              <a:rPr lang="en-US" sz="1000" dirty="0">
                <a:solidFill>
                  <a:srgbClr val="002060"/>
                </a:solidFill>
              </a:rPr>
              <a:t>2. In the last month, how often have you felt confident about your ability to handle your personal problems?</a:t>
            </a:r>
            <a:endParaRPr lang="en-US" sz="1200" dirty="0">
              <a:solidFill>
                <a:srgbClr val="002060"/>
              </a:solidFill>
              <a:latin typeface="Tw Cen MT" panose="020B0602020104020603" pitchFamily="34" charset="0"/>
            </a:endParaRPr>
          </a:p>
          <a:p>
            <a:pPr marL="0" indent="0" algn="ctr">
              <a:spcBef>
                <a:spcPts val="100"/>
              </a:spcBef>
              <a:spcAft>
                <a:spcPts val="800"/>
              </a:spcAft>
              <a:buNone/>
            </a:pPr>
            <a:r>
              <a:rPr lang="en-US" sz="1000" dirty="0">
                <a:solidFill>
                  <a:srgbClr val="002060"/>
                </a:solidFill>
              </a:rPr>
              <a:t>3. In the last month, how often have you felt that things were going your way?</a:t>
            </a:r>
            <a:endParaRPr lang="en-US" sz="1200" dirty="0">
              <a:solidFill>
                <a:srgbClr val="002060"/>
              </a:solidFill>
              <a:latin typeface="Tw Cen MT" panose="020B0602020104020603" pitchFamily="34" charset="0"/>
            </a:endParaRPr>
          </a:p>
          <a:p>
            <a:pPr marL="0" indent="0" algn="ctr">
              <a:spcBef>
                <a:spcPts val="100"/>
              </a:spcBef>
              <a:spcAft>
                <a:spcPts val="800"/>
              </a:spcAft>
              <a:buNone/>
            </a:pPr>
            <a:r>
              <a:rPr lang="en-US" sz="1000" dirty="0">
                <a:solidFill>
                  <a:srgbClr val="002060"/>
                </a:solidFill>
              </a:rPr>
              <a:t>4. In the last month, how often have you felt difficulties were piling up so high that you could not overcome them?</a:t>
            </a:r>
          </a:p>
          <a:p>
            <a:pPr marL="0" indent="0" algn="ctr">
              <a:spcBef>
                <a:spcPts val="100"/>
              </a:spcBef>
              <a:spcAft>
                <a:spcPts val="800"/>
              </a:spcAft>
              <a:buNone/>
            </a:pPr>
            <a:endParaRPr lang="en-US" sz="1200" dirty="0">
              <a:latin typeface="Tw Cen MT" panose="020B0602020104020603" pitchFamily="34" charset="0"/>
            </a:endParaRPr>
          </a:p>
        </p:txBody>
      </p:sp>
      <p:graphicFrame>
        <p:nvGraphicFramePr>
          <p:cNvPr id="2" name="Table 1">
            <a:extLst>
              <a:ext uri="{FF2B5EF4-FFF2-40B4-BE49-F238E27FC236}">
                <a16:creationId xmlns:a16="http://schemas.microsoft.com/office/drawing/2014/main" id="{5E966448-522F-4037-8006-5706445351CA}"/>
              </a:ext>
            </a:extLst>
          </p:cNvPr>
          <p:cNvGraphicFramePr>
            <a:graphicFrameLocks noGrp="1"/>
          </p:cNvGraphicFramePr>
          <p:nvPr>
            <p:extLst>
              <p:ext uri="{D42A27DB-BD31-4B8C-83A1-F6EECF244321}">
                <p14:modId xmlns:p14="http://schemas.microsoft.com/office/powerpoint/2010/main" val="2457226614"/>
              </p:ext>
            </p:extLst>
          </p:nvPr>
        </p:nvGraphicFramePr>
        <p:xfrm>
          <a:off x="4572000" y="1507156"/>
          <a:ext cx="4264269" cy="3189004"/>
        </p:xfrm>
        <a:graphic>
          <a:graphicData uri="http://schemas.openxmlformats.org/drawingml/2006/table">
            <a:tbl>
              <a:tblPr>
                <a:tableStyleId>{2A488322-F2BA-4B5B-9748-0D474271808F}</a:tableStyleId>
              </a:tblPr>
              <a:tblGrid>
                <a:gridCol w="2409092">
                  <a:extLst>
                    <a:ext uri="{9D8B030D-6E8A-4147-A177-3AD203B41FA5}">
                      <a16:colId xmlns:a16="http://schemas.microsoft.com/office/drawing/2014/main" val="2900836852"/>
                    </a:ext>
                  </a:extLst>
                </a:gridCol>
                <a:gridCol w="1855177">
                  <a:extLst>
                    <a:ext uri="{9D8B030D-6E8A-4147-A177-3AD203B41FA5}">
                      <a16:colId xmlns:a16="http://schemas.microsoft.com/office/drawing/2014/main" val="269903055"/>
                    </a:ext>
                  </a:extLst>
                </a:gridCol>
              </a:tblGrid>
              <a:tr h="322100">
                <a:tc>
                  <a:txBody>
                    <a:bodyPr/>
                    <a:lstStyle/>
                    <a:p>
                      <a:pPr algn="ctr" fontAlgn="t"/>
                      <a:r>
                        <a:rPr lang="en-AU" sz="1100" b="1" dirty="0">
                          <a:effectLst/>
                        </a:rPr>
                        <a:t>Item</a:t>
                      </a:r>
                      <a:endParaRPr lang="en-AU" sz="1100" b="1" dirty="0">
                        <a:effectLst/>
                        <a:latin typeface="Tw Cen MT" panose="020B0602020104020603" pitchFamily="34" charset="0"/>
                      </a:endParaRPr>
                    </a:p>
                  </a:txBody>
                  <a:tcPr marL="46166" marR="46166" marT="46166" marB="46166"/>
                </a:tc>
                <a:tc>
                  <a:txBody>
                    <a:bodyPr/>
                    <a:lstStyle/>
                    <a:p>
                      <a:pPr algn="ctr" fontAlgn="t"/>
                      <a:r>
                        <a:rPr lang="en-AU" sz="1100" b="1" dirty="0">
                          <a:effectLst/>
                        </a:rPr>
                        <a:t>Score</a:t>
                      </a:r>
                      <a:endParaRPr lang="en-AU" sz="1100" b="1" dirty="0">
                        <a:effectLst/>
                        <a:latin typeface="Tw Cen MT" panose="020B0602020104020603" pitchFamily="34" charset="0"/>
                      </a:endParaRPr>
                    </a:p>
                  </a:txBody>
                  <a:tcPr marL="46166" marR="46166" marT="46166" marB="46166"/>
                </a:tc>
                <a:extLst>
                  <a:ext uri="{0D108BD9-81ED-4DB2-BD59-A6C34878D82A}">
                    <a16:rowId xmlns:a16="http://schemas.microsoft.com/office/drawing/2014/main" val="593026247"/>
                  </a:ext>
                </a:extLst>
              </a:tr>
              <a:tr h="1117556">
                <a:tc>
                  <a:txBody>
                    <a:bodyPr/>
                    <a:lstStyle/>
                    <a:p>
                      <a:pPr marL="228600" indent="-228600" algn="l" fontAlgn="t">
                        <a:buAutoNum type="arabicPeriod"/>
                      </a:pPr>
                      <a:r>
                        <a:rPr lang="en-US" sz="1100" dirty="0">
                          <a:effectLst/>
                        </a:rPr>
                        <a:t>The next question deals with optimism. Optimists are people who look to the future with confidence and who mostly expect good things to happen. How would you describe yourself? How optimistic are you in general?</a:t>
                      </a:r>
                    </a:p>
                    <a:p>
                      <a:pPr marL="0" indent="0" algn="l" fontAlgn="t">
                        <a:buNone/>
                      </a:pPr>
                      <a:endParaRPr lang="en-US" sz="1100" dirty="0">
                        <a:effectLst/>
                        <a:latin typeface="Tw Cen MT" panose="020B0602020104020603" pitchFamily="34" charset="0"/>
                      </a:endParaRPr>
                    </a:p>
                  </a:txBody>
                  <a:tcPr marL="46166" marR="46166" marT="46166" marB="46166"/>
                </a:tc>
                <a:tc>
                  <a:txBody>
                    <a:bodyPr/>
                    <a:lstStyle/>
                    <a:p>
                      <a:pPr algn="ctr" fontAlgn="t"/>
                      <a:r>
                        <a:rPr lang="en-US" sz="1100" b="0" kern="1200" dirty="0">
                          <a:solidFill>
                            <a:schemeClr val="tx1"/>
                          </a:solidFill>
                          <a:effectLst/>
                        </a:rPr>
                        <a:t>Where would you place yourself on a scale from 1 (not at all optimistic)</a:t>
                      </a:r>
                    </a:p>
                    <a:p>
                      <a:pPr algn="ctr" fontAlgn="t"/>
                      <a:r>
                        <a:rPr lang="en-US" sz="1100" b="0" kern="1200" dirty="0">
                          <a:solidFill>
                            <a:schemeClr val="tx1"/>
                          </a:solidFill>
                          <a:effectLst/>
                        </a:rPr>
                        <a:t>to 7 (very optimistic)?</a:t>
                      </a:r>
                      <a:endParaRPr lang="en-AU" sz="1100" dirty="0">
                        <a:effectLst/>
                        <a:latin typeface="Tw Cen MT" panose="020B0602020104020603" pitchFamily="34" charset="0"/>
                      </a:endParaRPr>
                    </a:p>
                  </a:txBody>
                  <a:tcPr marL="46166" marR="46166" marT="46166" marB="46166"/>
                </a:tc>
                <a:extLst>
                  <a:ext uri="{0D108BD9-81ED-4DB2-BD59-A6C34878D82A}">
                    <a16:rowId xmlns:a16="http://schemas.microsoft.com/office/drawing/2014/main" val="1700039158"/>
                  </a:ext>
                </a:extLst>
              </a:tr>
              <a:tr h="1117556">
                <a:tc>
                  <a:txBody>
                    <a:bodyPr/>
                    <a:lstStyle/>
                    <a:p>
                      <a:pPr marL="176213" indent="-176213" algn="l" fontAlgn="t"/>
                      <a:r>
                        <a:rPr lang="en-US" sz="1100" dirty="0">
                          <a:effectLst/>
                        </a:rPr>
                        <a:t>2.  The next question is about pessimism. Pessimists are people who are full of doubt when they look to the future and who mostly expect bad things to happen. How would you describe yourself? How pessimistic are you in general?</a:t>
                      </a:r>
                    </a:p>
                    <a:p>
                      <a:pPr algn="l" fontAlgn="t"/>
                      <a:endParaRPr lang="en-US" sz="1100" dirty="0">
                        <a:effectLst/>
                        <a:latin typeface="Tw Cen MT" panose="020B0602020104020603" pitchFamily="34" charset="0"/>
                      </a:endParaRPr>
                    </a:p>
                  </a:txBody>
                  <a:tcPr marL="46166" marR="46166" marT="46166" marB="46166"/>
                </a:tc>
                <a:tc>
                  <a:txBody>
                    <a:bodyPr/>
                    <a:lstStyle/>
                    <a:p>
                      <a:pPr algn="ctr" fontAlgn="t"/>
                      <a:r>
                        <a:rPr lang="en-US" sz="1100" b="0" kern="1200" dirty="0">
                          <a:solidFill>
                            <a:schemeClr val="tx1"/>
                          </a:solidFill>
                          <a:effectLst/>
                        </a:rPr>
                        <a:t>Where would you place yourself on a scale from 1 (very pessimistic) to 7 (not at all pessimistic)?</a:t>
                      </a:r>
                      <a:endParaRPr lang="en-AU" sz="1100" dirty="0">
                        <a:effectLst/>
                        <a:latin typeface="Tw Cen MT" panose="020B0602020104020603" pitchFamily="34" charset="0"/>
                      </a:endParaRPr>
                    </a:p>
                  </a:txBody>
                  <a:tcPr marL="46166" marR="46166" marT="46166" marB="46166"/>
                </a:tc>
                <a:extLst>
                  <a:ext uri="{0D108BD9-81ED-4DB2-BD59-A6C34878D82A}">
                    <a16:rowId xmlns:a16="http://schemas.microsoft.com/office/drawing/2014/main" val="251838246"/>
                  </a:ext>
                </a:extLst>
              </a:tr>
            </a:tbl>
          </a:graphicData>
        </a:graphic>
      </p:graphicFrame>
      <p:sp>
        <p:nvSpPr>
          <p:cNvPr id="8" name="Rectangle: Rounded Corners 7">
            <a:extLst>
              <a:ext uri="{FF2B5EF4-FFF2-40B4-BE49-F238E27FC236}">
                <a16:creationId xmlns:a16="http://schemas.microsoft.com/office/drawing/2014/main" id="{767B249A-4165-403F-9C8C-D844ECE9B73C}"/>
              </a:ext>
            </a:extLst>
          </p:cNvPr>
          <p:cNvSpPr/>
          <p:nvPr/>
        </p:nvSpPr>
        <p:spPr>
          <a:xfrm>
            <a:off x="433750" y="3476685"/>
            <a:ext cx="3905600" cy="1414442"/>
          </a:xfrm>
          <a:custGeom>
            <a:avLst/>
            <a:gdLst>
              <a:gd name="connsiteX0" fmla="*/ 0 w 3905600"/>
              <a:gd name="connsiteY0" fmla="*/ 235745 h 1414442"/>
              <a:gd name="connsiteX1" fmla="*/ 235745 w 3905600"/>
              <a:gd name="connsiteY1" fmla="*/ 0 h 1414442"/>
              <a:gd name="connsiteX2" fmla="*/ 705073 w 3905600"/>
              <a:gd name="connsiteY2" fmla="*/ 0 h 1414442"/>
              <a:gd name="connsiteX3" fmla="*/ 1311766 w 3905600"/>
              <a:gd name="connsiteY3" fmla="*/ 0 h 1414442"/>
              <a:gd name="connsiteX4" fmla="*/ 1918459 w 3905600"/>
              <a:gd name="connsiteY4" fmla="*/ 0 h 1414442"/>
              <a:gd name="connsiteX5" fmla="*/ 2490811 w 3905600"/>
              <a:gd name="connsiteY5" fmla="*/ 0 h 1414442"/>
              <a:gd name="connsiteX6" fmla="*/ 2960139 w 3905600"/>
              <a:gd name="connsiteY6" fmla="*/ 0 h 1414442"/>
              <a:gd name="connsiteX7" fmla="*/ 3669855 w 3905600"/>
              <a:gd name="connsiteY7" fmla="*/ 0 h 1414442"/>
              <a:gd name="connsiteX8" fmla="*/ 3905600 w 3905600"/>
              <a:gd name="connsiteY8" fmla="*/ 235745 h 1414442"/>
              <a:gd name="connsiteX9" fmla="*/ 3905600 w 3905600"/>
              <a:gd name="connsiteY9" fmla="*/ 716651 h 1414442"/>
              <a:gd name="connsiteX10" fmla="*/ 3905600 w 3905600"/>
              <a:gd name="connsiteY10" fmla="*/ 1178697 h 1414442"/>
              <a:gd name="connsiteX11" fmla="*/ 3669855 w 3905600"/>
              <a:gd name="connsiteY11" fmla="*/ 1414442 h 1414442"/>
              <a:gd name="connsiteX12" fmla="*/ 3063162 w 3905600"/>
              <a:gd name="connsiteY12" fmla="*/ 1414442 h 1414442"/>
              <a:gd name="connsiteX13" fmla="*/ 2490811 w 3905600"/>
              <a:gd name="connsiteY13" fmla="*/ 1414442 h 1414442"/>
              <a:gd name="connsiteX14" fmla="*/ 2021482 w 3905600"/>
              <a:gd name="connsiteY14" fmla="*/ 1414442 h 1414442"/>
              <a:gd name="connsiteX15" fmla="*/ 1517813 w 3905600"/>
              <a:gd name="connsiteY15" fmla="*/ 1414442 h 1414442"/>
              <a:gd name="connsiteX16" fmla="*/ 945461 w 3905600"/>
              <a:gd name="connsiteY16" fmla="*/ 1414442 h 1414442"/>
              <a:gd name="connsiteX17" fmla="*/ 235745 w 3905600"/>
              <a:gd name="connsiteY17" fmla="*/ 1414442 h 1414442"/>
              <a:gd name="connsiteX18" fmla="*/ 0 w 3905600"/>
              <a:gd name="connsiteY18" fmla="*/ 1178697 h 1414442"/>
              <a:gd name="connsiteX19" fmla="*/ 0 w 3905600"/>
              <a:gd name="connsiteY19" fmla="*/ 688362 h 1414442"/>
              <a:gd name="connsiteX20" fmla="*/ 0 w 3905600"/>
              <a:gd name="connsiteY20" fmla="*/ 235745 h 14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05600" h="1414442" fill="none" extrusionOk="0">
                <a:moveTo>
                  <a:pt x="0" y="235745"/>
                </a:moveTo>
                <a:cubicBezTo>
                  <a:pt x="-28904" y="83418"/>
                  <a:pt x="100544" y="26941"/>
                  <a:pt x="235745" y="0"/>
                </a:cubicBezTo>
                <a:cubicBezTo>
                  <a:pt x="406229" y="-55578"/>
                  <a:pt x="583006" y="51467"/>
                  <a:pt x="705073" y="0"/>
                </a:cubicBezTo>
                <a:cubicBezTo>
                  <a:pt x="827140" y="-51467"/>
                  <a:pt x="1171719" y="19822"/>
                  <a:pt x="1311766" y="0"/>
                </a:cubicBezTo>
                <a:cubicBezTo>
                  <a:pt x="1451813" y="-19822"/>
                  <a:pt x="1705787" y="67300"/>
                  <a:pt x="1918459" y="0"/>
                </a:cubicBezTo>
                <a:cubicBezTo>
                  <a:pt x="2131131" y="-67300"/>
                  <a:pt x="2283152" y="61246"/>
                  <a:pt x="2490811" y="0"/>
                </a:cubicBezTo>
                <a:cubicBezTo>
                  <a:pt x="2698470" y="-61246"/>
                  <a:pt x="2843095" y="28668"/>
                  <a:pt x="2960139" y="0"/>
                </a:cubicBezTo>
                <a:cubicBezTo>
                  <a:pt x="3077183" y="-28668"/>
                  <a:pt x="3420029" y="71026"/>
                  <a:pt x="3669855" y="0"/>
                </a:cubicBezTo>
                <a:cubicBezTo>
                  <a:pt x="3825083" y="-21489"/>
                  <a:pt x="3919964" y="105616"/>
                  <a:pt x="3905600" y="235745"/>
                </a:cubicBezTo>
                <a:cubicBezTo>
                  <a:pt x="3928948" y="475440"/>
                  <a:pt x="3894501" y="510509"/>
                  <a:pt x="3905600" y="716651"/>
                </a:cubicBezTo>
                <a:cubicBezTo>
                  <a:pt x="3916699" y="922793"/>
                  <a:pt x="3877522" y="990242"/>
                  <a:pt x="3905600" y="1178697"/>
                </a:cubicBezTo>
                <a:cubicBezTo>
                  <a:pt x="3921051" y="1311496"/>
                  <a:pt x="3830556" y="1411886"/>
                  <a:pt x="3669855" y="1414442"/>
                </a:cubicBezTo>
                <a:cubicBezTo>
                  <a:pt x="3463850" y="1446218"/>
                  <a:pt x="3237157" y="1379981"/>
                  <a:pt x="3063162" y="1414442"/>
                </a:cubicBezTo>
                <a:cubicBezTo>
                  <a:pt x="2889167" y="1448903"/>
                  <a:pt x="2761326" y="1378670"/>
                  <a:pt x="2490811" y="1414442"/>
                </a:cubicBezTo>
                <a:cubicBezTo>
                  <a:pt x="2220296" y="1450214"/>
                  <a:pt x="2175537" y="1370431"/>
                  <a:pt x="2021482" y="1414442"/>
                </a:cubicBezTo>
                <a:cubicBezTo>
                  <a:pt x="1867427" y="1458453"/>
                  <a:pt x="1647604" y="1403947"/>
                  <a:pt x="1517813" y="1414442"/>
                </a:cubicBezTo>
                <a:cubicBezTo>
                  <a:pt x="1388022" y="1424937"/>
                  <a:pt x="1102904" y="1388998"/>
                  <a:pt x="945461" y="1414442"/>
                </a:cubicBezTo>
                <a:cubicBezTo>
                  <a:pt x="788018" y="1439886"/>
                  <a:pt x="576563" y="1387303"/>
                  <a:pt x="235745" y="1414442"/>
                </a:cubicBezTo>
                <a:cubicBezTo>
                  <a:pt x="100452" y="1391799"/>
                  <a:pt x="1652" y="1317266"/>
                  <a:pt x="0" y="1178697"/>
                </a:cubicBezTo>
                <a:cubicBezTo>
                  <a:pt x="-48128" y="961747"/>
                  <a:pt x="53795" y="829308"/>
                  <a:pt x="0" y="688362"/>
                </a:cubicBezTo>
                <a:cubicBezTo>
                  <a:pt x="-53795" y="547416"/>
                  <a:pt x="46947" y="366313"/>
                  <a:pt x="0" y="235745"/>
                </a:cubicBezTo>
                <a:close/>
              </a:path>
              <a:path w="3905600" h="1414442" stroke="0" extrusionOk="0">
                <a:moveTo>
                  <a:pt x="0" y="235745"/>
                </a:moveTo>
                <a:cubicBezTo>
                  <a:pt x="-2408" y="101243"/>
                  <a:pt x="141014" y="-10611"/>
                  <a:pt x="235745" y="0"/>
                </a:cubicBezTo>
                <a:cubicBezTo>
                  <a:pt x="488566" y="-30654"/>
                  <a:pt x="607504" y="18322"/>
                  <a:pt x="808097" y="0"/>
                </a:cubicBezTo>
                <a:cubicBezTo>
                  <a:pt x="1008690" y="-18322"/>
                  <a:pt x="1179411" y="55331"/>
                  <a:pt x="1277425" y="0"/>
                </a:cubicBezTo>
                <a:cubicBezTo>
                  <a:pt x="1375439" y="-55331"/>
                  <a:pt x="1593729" y="34720"/>
                  <a:pt x="1746753" y="0"/>
                </a:cubicBezTo>
                <a:cubicBezTo>
                  <a:pt x="1899777" y="-34720"/>
                  <a:pt x="2020800" y="35691"/>
                  <a:pt x="2250423" y="0"/>
                </a:cubicBezTo>
                <a:cubicBezTo>
                  <a:pt x="2480046" y="-35691"/>
                  <a:pt x="2711490" y="339"/>
                  <a:pt x="2891457" y="0"/>
                </a:cubicBezTo>
                <a:cubicBezTo>
                  <a:pt x="3071424" y="-339"/>
                  <a:pt x="3420363" y="76923"/>
                  <a:pt x="3669855" y="0"/>
                </a:cubicBezTo>
                <a:cubicBezTo>
                  <a:pt x="3771818" y="13480"/>
                  <a:pt x="3909889" y="102851"/>
                  <a:pt x="3905600" y="235745"/>
                </a:cubicBezTo>
                <a:cubicBezTo>
                  <a:pt x="3955142" y="446843"/>
                  <a:pt x="3887674" y="542931"/>
                  <a:pt x="3905600" y="688362"/>
                </a:cubicBezTo>
                <a:cubicBezTo>
                  <a:pt x="3923526" y="833793"/>
                  <a:pt x="3878993" y="961740"/>
                  <a:pt x="3905600" y="1178697"/>
                </a:cubicBezTo>
                <a:cubicBezTo>
                  <a:pt x="3933378" y="1324382"/>
                  <a:pt x="3788657" y="1407165"/>
                  <a:pt x="3669855" y="1414442"/>
                </a:cubicBezTo>
                <a:cubicBezTo>
                  <a:pt x="3469633" y="1445160"/>
                  <a:pt x="3330147" y="1402047"/>
                  <a:pt x="3166186" y="1414442"/>
                </a:cubicBezTo>
                <a:cubicBezTo>
                  <a:pt x="3002225" y="1426837"/>
                  <a:pt x="2769547" y="1413111"/>
                  <a:pt x="2628175" y="1414442"/>
                </a:cubicBezTo>
                <a:cubicBezTo>
                  <a:pt x="2486803" y="1415773"/>
                  <a:pt x="2207604" y="1341926"/>
                  <a:pt x="1987141" y="1414442"/>
                </a:cubicBezTo>
                <a:cubicBezTo>
                  <a:pt x="1766678" y="1486958"/>
                  <a:pt x="1713878" y="1378924"/>
                  <a:pt x="1517813" y="1414442"/>
                </a:cubicBezTo>
                <a:cubicBezTo>
                  <a:pt x="1321748" y="1449960"/>
                  <a:pt x="1115583" y="1389322"/>
                  <a:pt x="1014143" y="1414442"/>
                </a:cubicBezTo>
                <a:cubicBezTo>
                  <a:pt x="912703" y="1439562"/>
                  <a:pt x="527560" y="1396051"/>
                  <a:pt x="235745" y="1414442"/>
                </a:cubicBezTo>
                <a:cubicBezTo>
                  <a:pt x="105785" y="1408923"/>
                  <a:pt x="-25916" y="1336562"/>
                  <a:pt x="0" y="1178697"/>
                </a:cubicBezTo>
                <a:cubicBezTo>
                  <a:pt x="-35377" y="993818"/>
                  <a:pt x="40817" y="854563"/>
                  <a:pt x="0" y="688362"/>
                </a:cubicBezTo>
                <a:cubicBezTo>
                  <a:pt x="-40817" y="522162"/>
                  <a:pt x="30939" y="438734"/>
                  <a:pt x="0" y="235745"/>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Bef>
                <a:spcPts val="100"/>
              </a:spcBef>
              <a:spcAft>
                <a:spcPts val="200"/>
              </a:spcAft>
            </a:pPr>
            <a:r>
              <a:rPr lang="en-US" sz="1100" dirty="0"/>
              <a:t>0 = Never </a:t>
            </a:r>
          </a:p>
          <a:p>
            <a:pPr algn="ctr">
              <a:spcBef>
                <a:spcPts val="100"/>
              </a:spcBef>
              <a:spcAft>
                <a:spcPts val="200"/>
              </a:spcAft>
            </a:pPr>
            <a:r>
              <a:rPr lang="en-US" sz="1100" dirty="0"/>
              <a:t>1 = Almost Never </a:t>
            </a:r>
          </a:p>
          <a:p>
            <a:pPr algn="ctr">
              <a:spcBef>
                <a:spcPts val="100"/>
              </a:spcBef>
              <a:spcAft>
                <a:spcPts val="200"/>
              </a:spcAft>
            </a:pPr>
            <a:r>
              <a:rPr lang="en-US" sz="1100" dirty="0"/>
              <a:t>2 = Sometimes </a:t>
            </a:r>
          </a:p>
          <a:p>
            <a:pPr algn="ctr">
              <a:spcBef>
                <a:spcPts val="100"/>
              </a:spcBef>
              <a:spcAft>
                <a:spcPts val="200"/>
              </a:spcAft>
            </a:pPr>
            <a:r>
              <a:rPr lang="en-US" sz="1100" dirty="0"/>
              <a:t>3 = Fairly Often </a:t>
            </a:r>
          </a:p>
          <a:p>
            <a:pPr algn="ctr">
              <a:spcBef>
                <a:spcPts val="100"/>
              </a:spcBef>
              <a:spcAft>
                <a:spcPts val="200"/>
              </a:spcAft>
            </a:pPr>
            <a:r>
              <a:rPr lang="en-US" sz="1100" dirty="0"/>
              <a:t>4 = Very Often</a:t>
            </a:r>
            <a:endParaRPr lang="en-US" sz="1100" dirty="0">
              <a:latin typeface="Tw Cen MT" panose="020B0602020104020603" pitchFamily="34" charset="0"/>
            </a:endParaRPr>
          </a:p>
          <a:p>
            <a:pPr algn="ctr">
              <a:spcBef>
                <a:spcPts val="100"/>
              </a:spcBef>
              <a:spcAft>
                <a:spcPts val="200"/>
              </a:spcAft>
            </a:pPr>
            <a:r>
              <a:rPr lang="en-US" sz="1100" b="1" dirty="0">
                <a:latin typeface="Tw Cen MT" panose="020B0602020104020603" pitchFamily="34" charset="0"/>
              </a:rPr>
              <a:t>Reverse score items 2 &amp; 3: </a:t>
            </a:r>
            <a:r>
              <a:rPr lang="en-AU" sz="1100" dirty="0"/>
              <a:t>(e.g., 0 = 4, 1 = 3, 2 = 2, 3 = 1 &amp; 4 = 0) </a:t>
            </a:r>
            <a:endParaRPr lang="en-US" sz="1100" dirty="0">
              <a:latin typeface="Tw Cen MT" panose="020B0602020104020603" pitchFamily="34" charset="0"/>
            </a:endParaRPr>
          </a:p>
        </p:txBody>
      </p:sp>
    </p:spTree>
    <p:extLst>
      <p:ext uri="{BB962C8B-B14F-4D97-AF65-F5344CB8AC3E}">
        <p14:creationId xmlns:p14="http://schemas.microsoft.com/office/powerpoint/2010/main" val="10887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24</a:t>
            </a:fld>
            <a:endParaRPr lang="en-US" dirty="0"/>
          </a:p>
        </p:txBody>
      </p:sp>
      <p:sp>
        <p:nvSpPr>
          <p:cNvPr id="4" name="Title 3">
            <a:extLst>
              <a:ext uri="{FF2B5EF4-FFF2-40B4-BE49-F238E27FC236}">
                <a16:creationId xmlns:a16="http://schemas.microsoft.com/office/drawing/2014/main" id="{3180B977-E470-495D-A567-574DAF20C1AA}"/>
              </a:ext>
            </a:extLst>
          </p:cNvPr>
          <p:cNvSpPr>
            <a:spLocks noGrp="1"/>
          </p:cNvSpPr>
          <p:nvPr>
            <p:ph type="title"/>
          </p:nvPr>
        </p:nvSpPr>
        <p:spPr/>
        <p:txBody>
          <a:bodyPr>
            <a:noAutofit/>
          </a:bodyPr>
          <a:lstStyle/>
          <a:p>
            <a:r>
              <a:rPr lang="en-US" sz="2400" dirty="0">
                <a:solidFill>
                  <a:srgbClr val="002060"/>
                </a:solidFill>
              </a:rPr>
              <a:t>Stress &amp; illness</a:t>
            </a:r>
            <a:br>
              <a:rPr lang="en-US" sz="2400" dirty="0">
                <a:solidFill>
                  <a:srgbClr val="002060"/>
                </a:solidFill>
              </a:rPr>
            </a:br>
            <a:r>
              <a:rPr lang="en-US" sz="1400" dirty="0">
                <a:solidFill>
                  <a:srgbClr val="002060"/>
                </a:solidFill>
              </a:rPr>
              <a:t>Interactive Task</a:t>
            </a:r>
            <a:endParaRPr lang="en-AU" sz="1400" dirty="0">
              <a:solidFill>
                <a:srgbClr val="002060"/>
              </a:solidFill>
            </a:endParaRPr>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951909" y="2200164"/>
            <a:ext cx="4312019"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lnSpc>
                <a:spcPct val="150000"/>
              </a:lnSpc>
              <a:spcBef>
                <a:spcPts val="100"/>
              </a:spcBef>
            </a:pPr>
            <a:r>
              <a:rPr lang="en-US" sz="1800" b="0" dirty="0">
                <a:solidFill>
                  <a:srgbClr val="002060"/>
                </a:solidFill>
                <a:latin typeface="Tw Cen MT" panose="020B0602020104020603" pitchFamily="34" charset="0"/>
              </a:rPr>
              <a:t>Is optimism associated with stress among us?</a:t>
            </a:r>
          </a:p>
          <a:p>
            <a:pPr marL="285750" indent="-285750">
              <a:lnSpc>
                <a:spcPct val="150000"/>
              </a:lnSpc>
              <a:spcBef>
                <a:spcPts val="100"/>
              </a:spcBef>
              <a:buFont typeface="Arial" panose="020B0604020202020204" pitchFamily="34" charset="0"/>
              <a:buChar char="•"/>
            </a:pPr>
            <a:r>
              <a:rPr lang="en-US" sz="1400" b="0" dirty="0">
                <a:solidFill>
                  <a:srgbClr val="002060"/>
                </a:solidFill>
                <a:latin typeface="Tw Cen MT" panose="020B0602020104020603" pitchFamily="34" charset="0"/>
              </a:rPr>
              <a:t>Jot down your scores</a:t>
            </a:r>
          </a:p>
          <a:p>
            <a:pPr marL="285750" indent="-285750">
              <a:lnSpc>
                <a:spcPct val="150000"/>
              </a:lnSpc>
              <a:spcBef>
                <a:spcPts val="100"/>
              </a:spcBef>
              <a:buFont typeface="Arial" panose="020B0604020202020204" pitchFamily="34" charset="0"/>
              <a:buChar char="•"/>
            </a:pPr>
            <a:r>
              <a:rPr lang="en-US" sz="1400" b="0" dirty="0">
                <a:solidFill>
                  <a:srgbClr val="002060"/>
                </a:solidFill>
                <a:latin typeface="Tw Cen MT" panose="020B0602020104020603" pitchFamily="34" charset="0"/>
              </a:rPr>
              <a:t>Log on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scores in response to the questions</a:t>
            </a:r>
            <a:endParaRPr lang="en-US" sz="1400" b="0" dirty="0">
              <a:solidFill>
                <a:srgbClr val="002060"/>
              </a:solidFill>
              <a:latin typeface="Tw Cen MT" panose="020B0602020104020603" pitchFamily="34" charset="0"/>
              <a:sym typeface="Wingdings" panose="05000000000000000000" pitchFamily="2" charset="2"/>
            </a:endParaRPr>
          </a:p>
          <a:p>
            <a:pPr marL="285750" indent="-285750">
              <a:lnSpc>
                <a:spcPct val="150000"/>
              </a:lnSpc>
              <a:spcBef>
                <a:spcPts val="100"/>
              </a:spcBef>
              <a:buFont typeface="Arial" panose="020B0604020202020204" pitchFamily="34" charset="0"/>
              <a:buChar char="•"/>
            </a:pPr>
            <a:r>
              <a:rPr lang="en-US" sz="1400" b="0" dirty="0">
                <a:solidFill>
                  <a:srgbClr val="002060"/>
                </a:solidFill>
                <a:latin typeface="Tw Cen MT" panose="020B0602020104020603" pitchFamily="34" charset="0"/>
                <a:sym typeface="Wingdings" panose="05000000000000000000" pitchFamily="2" charset="2"/>
              </a:rPr>
              <a:t>Let’s compare our outcomes with what psychological research…</a:t>
            </a:r>
            <a:endParaRPr lang="en-US" sz="1100" b="0" dirty="0">
              <a:solidFill>
                <a:srgbClr val="002060"/>
              </a:solidFill>
            </a:endParaRPr>
          </a:p>
          <a:p>
            <a:pPr marL="892175" indent="-530225">
              <a:lnSpc>
                <a:spcPct val="150000"/>
              </a:lnSpc>
              <a:buFontTx/>
              <a:buChar char="-"/>
            </a:pPr>
            <a:endParaRPr lang="en-US" sz="1100" dirty="0">
              <a:solidFill>
                <a:srgbClr val="002060"/>
              </a:solidFill>
            </a:endParaRPr>
          </a:p>
          <a:p>
            <a:endParaRPr lang="en-AU" sz="2000" dirty="0">
              <a:solidFill>
                <a:srgbClr val="002060"/>
              </a:solidFill>
            </a:endParaRPr>
          </a:p>
        </p:txBody>
      </p:sp>
      <p:grpSp>
        <p:nvGrpSpPr>
          <p:cNvPr id="12" name="Group 11">
            <a:extLst>
              <a:ext uri="{FF2B5EF4-FFF2-40B4-BE49-F238E27FC236}">
                <a16:creationId xmlns:a16="http://schemas.microsoft.com/office/drawing/2014/main" id="{6DA8E2B5-A531-4FFB-BB12-44866871AE35}"/>
              </a:ext>
            </a:extLst>
          </p:cNvPr>
          <p:cNvGrpSpPr/>
          <p:nvPr/>
        </p:nvGrpSpPr>
        <p:grpSpPr>
          <a:xfrm>
            <a:off x="5109029" y="1379531"/>
            <a:ext cx="3516405" cy="3088122"/>
            <a:chOff x="4542127" y="595440"/>
            <a:chExt cx="4572000" cy="3781283"/>
          </a:xfrm>
        </p:grpSpPr>
        <p:sp>
          <p:nvSpPr>
            <p:cNvPr id="9" name="Rectangle: Rounded Corners 8">
              <a:extLst>
                <a:ext uri="{FF2B5EF4-FFF2-40B4-BE49-F238E27FC236}">
                  <a16:creationId xmlns:a16="http://schemas.microsoft.com/office/drawing/2014/main" id="{AEA6C8AA-69E8-444E-9136-50AAE628CB03}"/>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10" name="Picture 9" descr="Qr code&#10;&#10;Description automatically generated">
              <a:extLst>
                <a:ext uri="{FF2B5EF4-FFF2-40B4-BE49-F238E27FC236}">
                  <a16:creationId xmlns:a16="http://schemas.microsoft.com/office/drawing/2014/main" id="{69CAA6E4-D420-4AD5-B1C1-36279C92CF2A}"/>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6" name="TextBox 5">
              <a:extLst>
                <a:ext uri="{FF2B5EF4-FFF2-40B4-BE49-F238E27FC236}">
                  <a16:creationId xmlns:a16="http://schemas.microsoft.com/office/drawing/2014/main" id="{52521BD9-4A69-480D-B720-42220AB0F621}"/>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11" name="TextBox 10">
              <a:extLst>
                <a:ext uri="{FF2B5EF4-FFF2-40B4-BE49-F238E27FC236}">
                  <a16:creationId xmlns:a16="http://schemas.microsoft.com/office/drawing/2014/main" id="{8B8968C8-D4F3-4056-A8AA-740BD7216A93}"/>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1" i="0" dirty="0">
                  <a:solidFill>
                    <a:srgbClr val="252B36"/>
                  </a:solidFill>
                  <a:effectLst/>
                  <a:latin typeface="MentiText"/>
                </a:rPr>
                <a:t>TBC</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023644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59234" y="1364784"/>
            <a:ext cx="4288270"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600" b="1" dirty="0">
                <a:latin typeface="Tw Cen MT" panose="020B0602020104020603" pitchFamily="34" charset="0"/>
              </a:rPr>
              <a:t>Optimism</a:t>
            </a:r>
          </a:p>
          <a:p>
            <a:pPr marL="0" indent="0">
              <a:spcBef>
                <a:spcPts val="100"/>
              </a:spcBef>
              <a:spcAft>
                <a:spcPts val="800"/>
              </a:spcAft>
              <a:buNone/>
            </a:pPr>
            <a:r>
              <a:rPr lang="en-US" sz="1400" b="1" dirty="0">
                <a:latin typeface="Tw Cen MT" panose="020B0602020104020603" pitchFamily="34" charset="0"/>
              </a:rPr>
              <a:t>Dispositional optimism: </a:t>
            </a:r>
            <a:r>
              <a:rPr lang="en-US" sz="1400" dirty="0">
                <a:latin typeface="Tw Cen MT" panose="020B0602020104020603" pitchFamily="34" charset="0"/>
              </a:rPr>
              <a:t>having a generally stable positive outlook on life and positive outcome expectations</a:t>
            </a:r>
          </a:p>
          <a:p>
            <a:pPr>
              <a:spcBef>
                <a:spcPts val="100"/>
              </a:spcBef>
              <a:spcAft>
                <a:spcPts val="800"/>
              </a:spcAft>
              <a:buFontTx/>
              <a:buChar char="-"/>
            </a:pPr>
            <a:r>
              <a:rPr lang="en-US" sz="1400" dirty="0">
                <a:latin typeface="Tw Cen MT" panose="020B0602020104020603" pitchFamily="34" charset="0"/>
              </a:rPr>
              <a:t>Associated with a reduction in the incidence of coronary heart disease, all-cause mortality, stroke, re-hospitalization following heart surgery, and the negative life impact of cancer (</a:t>
            </a:r>
            <a:r>
              <a:rPr lang="en-US" sz="1400" dirty="0" err="1">
                <a:latin typeface="Tw Cen MT" panose="020B0602020104020603" pitchFamily="34" charset="0"/>
              </a:rPr>
              <a:t>Avvenuti</a:t>
            </a:r>
            <a:r>
              <a:rPr lang="en-US" sz="1400" dirty="0">
                <a:latin typeface="Tw Cen MT" panose="020B0602020104020603" pitchFamily="34" charset="0"/>
              </a:rPr>
              <a:t> et al., 2016).</a:t>
            </a:r>
          </a:p>
          <a:p>
            <a:pPr>
              <a:spcBef>
                <a:spcPts val="100"/>
              </a:spcBef>
              <a:spcAft>
                <a:spcPts val="800"/>
              </a:spcAft>
              <a:buFontTx/>
              <a:buChar char="-"/>
            </a:pPr>
            <a:r>
              <a:rPr lang="en-US" sz="1400" dirty="0">
                <a:latin typeface="Tw Cen MT" panose="020B0602020104020603" pitchFamily="34" charset="0"/>
              </a:rPr>
              <a:t>Associated with better social &amp; mental functioning among those with chronic illnesses (Colby &amp; </a:t>
            </a:r>
            <a:r>
              <a:rPr lang="en-US" sz="1400" dirty="0" err="1">
                <a:latin typeface="Tw Cen MT" panose="020B0602020104020603" pitchFamily="34" charset="0"/>
              </a:rPr>
              <a:t>Shifren</a:t>
            </a:r>
            <a:r>
              <a:rPr lang="en-US" sz="1400" dirty="0">
                <a:latin typeface="Tw Cen MT" panose="020B0602020104020603" pitchFamily="34" charset="0"/>
              </a:rPr>
              <a:t>, 2013)</a:t>
            </a:r>
          </a:p>
          <a:p>
            <a:pPr>
              <a:spcBef>
                <a:spcPts val="100"/>
              </a:spcBef>
              <a:spcAft>
                <a:spcPts val="800"/>
              </a:spcAft>
              <a:buFontTx/>
              <a:buChar char="-"/>
            </a:pPr>
            <a:r>
              <a:rPr lang="en-US" sz="1400" dirty="0">
                <a:latin typeface="Tw Cen MT" panose="020B0602020104020603" pitchFamily="34" charset="0"/>
              </a:rPr>
              <a:t>Reduced smoking rates, more walking and physical exercise, and moderate alcohol consumption (Steptoe et al., 2006)</a:t>
            </a:r>
          </a:p>
          <a:p>
            <a:pPr marL="0" indent="0" algn="ctr">
              <a:spcBef>
                <a:spcPts val="100"/>
              </a:spcBef>
              <a:spcAft>
                <a:spcPts val="800"/>
              </a:spcAft>
              <a:buNone/>
            </a:pPr>
            <a:endParaRPr lang="en-US" sz="1200" dirty="0">
              <a:latin typeface="Tw Cen MT" panose="020B0602020104020603" pitchFamily="34" charset="0"/>
            </a:endParaRPr>
          </a:p>
        </p:txBody>
      </p:sp>
      <p:pic>
        <p:nvPicPr>
          <p:cNvPr id="4098" name="Picture 2" descr="person in white shoes standing on gray concrete road">
            <a:hlinkClick r:id="rId3"/>
            <a:extLst>
              <a:ext uri="{FF2B5EF4-FFF2-40B4-BE49-F238E27FC236}">
                <a16:creationId xmlns:a16="http://schemas.microsoft.com/office/drawing/2014/main" id="{626054D3-0845-4D0B-9D49-BBDB9F780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160" y="903891"/>
            <a:ext cx="2902656" cy="386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73330"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Locus of control</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1070024" y="1617537"/>
            <a:ext cx="295328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endParaRPr lang="en-US" sz="1200" dirty="0">
              <a:latin typeface="Tw Cen MT" panose="020B0602020104020603" pitchFamily="34" charset="0"/>
            </a:endParaRPr>
          </a:p>
        </p:txBody>
      </p:sp>
      <p:grpSp>
        <p:nvGrpSpPr>
          <p:cNvPr id="2" name="Group 1">
            <a:extLst>
              <a:ext uri="{FF2B5EF4-FFF2-40B4-BE49-F238E27FC236}">
                <a16:creationId xmlns:a16="http://schemas.microsoft.com/office/drawing/2014/main" id="{27E19F37-46EC-C137-32C5-2D6CAD5F1298}"/>
              </a:ext>
            </a:extLst>
          </p:cNvPr>
          <p:cNvGrpSpPr/>
          <p:nvPr/>
        </p:nvGrpSpPr>
        <p:grpSpPr>
          <a:xfrm>
            <a:off x="388049" y="3009637"/>
            <a:ext cx="3351611" cy="372612"/>
            <a:chOff x="388049" y="2637025"/>
            <a:chExt cx="3351611" cy="372612"/>
          </a:xfrm>
        </p:grpSpPr>
        <p:cxnSp>
          <p:nvCxnSpPr>
            <p:cNvPr id="13" name="Straight Arrow Connector 12">
              <a:extLst>
                <a:ext uri="{FF2B5EF4-FFF2-40B4-BE49-F238E27FC236}">
                  <a16:creationId xmlns:a16="http://schemas.microsoft.com/office/drawing/2014/main" id="{160A1CBC-D159-4BEE-922C-9A8AD172B5A8}"/>
                </a:ext>
              </a:extLst>
            </p:cNvPr>
            <p:cNvCxnSpPr/>
            <p:nvPr/>
          </p:nvCxnSpPr>
          <p:spPr>
            <a:xfrm>
              <a:off x="893118" y="3009637"/>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0C6A0CE-4DFE-4B6B-873D-2A0599154DF3}"/>
                </a:ext>
              </a:extLst>
            </p:cNvPr>
            <p:cNvGrpSpPr/>
            <p:nvPr/>
          </p:nvGrpSpPr>
          <p:grpSpPr>
            <a:xfrm>
              <a:off x="388049" y="2637025"/>
              <a:ext cx="3351611" cy="307505"/>
              <a:chOff x="478030" y="1783872"/>
              <a:chExt cx="3351611" cy="379943"/>
            </a:xfrm>
          </p:grpSpPr>
          <p:sp>
            <p:nvSpPr>
              <p:cNvPr id="21" name="Content Placeholder 1">
                <a:extLst>
                  <a:ext uri="{FF2B5EF4-FFF2-40B4-BE49-F238E27FC236}">
                    <a16:creationId xmlns:a16="http://schemas.microsoft.com/office/drawing/2014/main" id="{24646C97-EFA7-4540-9DF4-4FC2DF604325}"/>
                  </a:ext>
                </a:extLst>
              </p:cNvPr>
              <p:cNvSpPr txBox="1">
                <a:spLocks/>
              </p:cNvSpPr>
              <p:nvPr/>
            </p:nvSpPr>
            <p:spPr>
              <a:xfrm>
                <a:off x="2174155" y="1783879"/>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000" dirty="0">
                    <a:latin typeface="Tw Cen MT" panose="020B0602020104020603" pitchFamily="34" charset="0"/>
                  </a:rPr>
                  <a:t>External </a:t>
                </a:r>
              </a:p>
              <a:p>
                <a:pPr marL="0" indent="0" algn="ctr">
                  <a:spcBef>
                    <a:spcPts val="600"/>
                  </a:spcBef>
                  <a:buNone/>
                </a:pPr>
                <a:endParaRPr lang="en-US" sz="2000" dirty="0">
                  <a:latin typeface="Tw Cen MT" panose="020B0602020104020603" pitchFamily="34" charset="0"/>
                </a:endParaRPr>
              </a:p>
            </p:txBody>
          </p:sp>
          <p:sp>
            <p:nvSpPr>
              <p:cNvPr id="22" name="Content Placeholder 1">
                <a:extLst>
                  <a:ext uri="{FF2B5EF4-FFF2-40B4-BE49-F238E27FC236}">
                    <a16:creationId xmlns:a16="http://schemas.microsoft.com/office/drawing/2014/main" id="{A3F2083A-3C2A-4EA0-8536-425F7FD43127}"/>
                  </a:ext>
                </a:extLst>
              </p:cNvPr>
              <p:cNvSpPr txBox="1">
                <a:spLocks/>
              </p:cNvSpPr>
              <p:nvPr/>
            </p:nvSpPr>
            <p:spPr>
              <a:xfrm>
                <a:off x="478030" y="1783872"/>
                <a:ext cx="1655486" cy="3721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000" dirty="0">
                    <a:latin typeface="Tw Cen MT" panose="020B0602020104020603" pitchFamily="34" charset="0"/>
                  </a:rPr>
                  <a:t>Internal </a:t>
                </a:r>
              </a:p>
              <a:p>
                <a:pPr marL="0" indent="0" algn="ctr">
                  <a:spcBef>
                    <a:spcPts val="600"/>
                  </a:spcBef>
                  <a:buNone/>
                </a:pPr>
                <a:endParaRPr lang="en-US" sz="2000" dirty="0">
                  <a:latin typeface="Tw Cen MT" panose="020B0602020104020603" pitchFamily="34" charset="0"/>
                </a:endParaRPr>
              </a:p>
            </p:txBody>
          </p:sp>
        </p:grpSp>
      </p:grpSp>
      <p:sp>
        <p:nvSpPr>
          <p:cNvPr id="23" name="Content Placeholder 1">
            <a:extLst>
              <a:ext uri="{FF2B5EF4-FFF2-40B4-BE49-F238E27FC236}">
                <a16:creationId xmlns:a16="http://schemas.microsoft.com/office/drawing/2014/main" id="{50D41671-11EC-4781-A3CF-8F5B4AC7B58C}"/>
              </a:ext>
            </a:extLst>
          </p:cNvPr>
          <p:cNvSpPr txBox="1">
            <a:spLocks/>
          </p:cNvSpPr>
          <p:nvPr/>
        </p:nvSpPr>
        <p:spPr>
          <a:xfrm>
            <a:off x="893119" y="2439091"/>
            <a:ext cx="2388869" cy="342254"/>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400" b="1" dirty="0">
                <a:latin typeface="Tw Cen MT" panose="020B0602020104020603" pitchFamily="34" charset="0"/>
              </a:rPr>
              <a:t>Locus of control</a:t>
            </a:r>
          </a:p>
        </p:txBody>
      </p:sp>
      <p:sp>
        <p:nvSpPr>
          <p:cNvPr id="24" name="Content Placeholder 1">
            <a:extLst>
              <a:ext uri="{FF2B5EF4-FFF2-40B4-BE49-F238E27FC236}">
                <a16:creationId xmlns:a16="http://schemas.microsoft.com/office/drawing/2014/main" id="{F438437C-93B0-42E1-A8FD-7367E81D7956}"/>
              </a:ext>
            </a:extLst>
          </p:cNvPr>
          <p:cNvSpPr txBox="1">
            <a:spLocks/>
          </p:cNvSpPr>
          <p:nvPr/>
        </p:nvSpPr>
        <p:spPr>
          <a:xfrm>
            <a:off x="4023310" y="1485836"/>
            <a:ext cx="4482259"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A trait-like expectation that one’s actions will be effective in controlling or mastering the environment</a:t>
            </a:r>
          </a:p>
          <a:p>
            <a:pPr marL="0" indent="0">
              <a:spcBef>
                <a:spcPts val="100"/>
              </a:spcBef>
              <a:spcAft>
                <a:spcPts val="800"/>
              </a:spcAft>
              <a:buNone/>
            </a:pPr>
            <a:r>
              <a:rPr lang="en-US" sz="1400" dirty="0">
                <a:latin typeface="Tw Cen MT" panose="020B0602020104020603" pitchFamily="34" charset="0"/>
              </a:rPr>
              <a:t>Health locus of control (</a:t>
            </a:r>
            <a:r>
              <a:rPr lang="en-US" sz="1400" dirty="0" err="1">
                <a:latin typeface="Tw Cen MT" panose="020B0602020104020603" pitchFamily="34" charset="0"/>
              </a:rPr>
              <a:t>HLoC</a:t>
            </a:r>
            <a:r>
              <a:rPr lang="en-US" sz="1400" dirty="0">
                <a:latin typeface="Tw Cen MT" panose="020B0602020104020603" pitchFamily="34" charset="0"/>
              </a:rPr>
              <a:t>): the belief that health is in one’s control</a:t>
            </a:r>
          </a:p>
          <a:p>
            <a:pPr marL="0" indent="0">
              <a:spcBef>
                <a:spcPts val="100"/>
              </a:spcBef>
              <a:spcAft>
                <a:spcPts val="800"/>
              </a:spcAft>
              <a:buNone/>
            </a:pPr>
            <a:endParaRPr lang="en-US" sz="1400" dirty="0">
              <a:latin typeface="Tw Cen MT" panose="020B0602020104020603" pitchFamily="34" charset="0"/>
            </a:endParaRPr>
          </a:p>
          <a:p>
            <a:pPr marL="0" indent="0">
              <a:spcBef>
                <a:spcPts val="100"/>
              </a:spcBef>
              <a:spcAft>
                <a:spcPts val="800"/>
              </a:spcAft>
              <a:buNone/>
            </a:pPr>
            <a:r>
              <a:rPr lang="en-US" sz="1400" dirty="0">
                <a:latin typeface="Tw Cen MT" panose="020B0602020104020603" pitchFamily="34" charset="0"/>
              </a:rPr>
              <a:t>High internal LoC has been associated with:</a:t>
            </a:r>
          </a:p>
          <a:p>
            <a:pPr>
              <a:spcBef>
                <a:spcPts val="100"/>
              </a:spcBef>
              <a:spcAft>
                <a:spcPts val="800"/>
              </a:spcAft>
              <a:buFontTx/>
              <a:buChar char="-"/>
            </a:pPr>
            <a:r>
              <a:rPr lang="en-US" sz="1200" dirty="0">
                <a:latin typeface="Tw Cen MT" panose="020B0602020104020603" pitchFamily="34" charset="0"/>
              </a:rPr>
              <a:t>Self-reported health among people at risk for cardiovascular disease (Berglund et al., 2014)</a:t>
            </a:r>
          </a:p>
          <a:p>
            <a:pPr>
              <a:spcBef>
                <a:spcPts val="100"/>
              </a:spcBef>
              <a:spcAft>
                <a:spcPts val="800"/>
              </a:spcAft>
              <a:buFontTx/>
              <a:buChar char="-"/>
            </a:pPr>
            <a:r>
              <a:rPr lang="en-US" sz="1200" dirty="0">
                <a:latin typeface="Tw Cen MT" panose="020B0602020104020603" pitchFamily="34" charset="0"/>
              </a:rPr>
              <a:t>Improved treatment outcomes (</a:t>
            </a:r>
            <a:r>
              <a:rPr lang="en-AU" sz="1200" dirty="0" err="1">
                <a:latin typeface="Tw Cen MT" panose="020B0602020104020603" pitchFamily="34" charset="0"/>
              </a:rPr>
              <a:t>Zuercher-Huerlimann</a:t>
            </a:r>
            <a:r>
              <a:rPr lang="en-AU" sz="1200" dirty="0">
                <a:latin typeface="Tw Cen MT" panose="020B0602020104020603" pitchFamily="34" charset="0"/>
              </a:rPr>
              <a:t> et al., 2019)</a:t>
            </a:r>
          </a:p>
          <a:p>
            <a:pPr>
              <a:spcBef>
                <a:spcPts val="100"/>
              </a:spcBef>
              <a:spcAft>
                <a:spcPts val="800"/>
              </a:spcAft>
              <a:buFontTx/>
              <a:buChar char="-"/>
            </a:pPr>
            <a:r>
              <a:rPr lang="en-US" sz="1200" dirty="0">
                <a:latin typeface="Tw Cen MT" panose="020B0602020104020603" pitchFamily="34" charset="0"/>
              </a:rPr>
              <a:t>Self-reported health, fewer physical or mental health conditions, decreased use of healthcare (</a:t>
            </a:r>
            <a:r>
              <a:rPr lang="en-US" sz="1200" dirty="0" err="1">
                <a:latin typeface="Tw Cen MT" panose="020B0602020104020603" pitchFamily="34" charset="0"/>
              </a:rPr>
              <a:t>Kesavayuth</a:t>
            </a:r>
            <a:r>
              <a:rPr lang="en-US" sz="1200" dirty="0">
                <a:latin typeface="Tw Cen MT" panose="020B0602020104020603" pitchFamily="34" charset="0"/>
              </a:rPr>
              <a:t> et al., 2020)</a:t>
            </a:r>
          </a:p>
          <a:p>
            <a:pPr>
              <a:spcBef>
                <a:spcPts val="100"/>
              </a:spcBef>
              <a:spcAft>
                <a:spcPts val="800"/>
              </a:spcAft>
              <a:buFontTx/>
              <a:buChar char="-"/>
            </a:pPr>
            <a:endParaRPr lang="en-US" sz="12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p:txBody>
      </p:sp>
    </p:spTree>
    <p:extLst>
      <p:ext uri="{BB962C8B-B14F-4D97-AF65-F5344CB8AC3E}">
        <p14:creationId xmlns:p14="http://schemas.microsoft.com/office/powerpoint/2010/main" val="101107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73330"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Social support</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273330" y="1485899"/>
            <a:ext cx="283998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Actual or perceived support from others</a:t>
            </a:r>
          </a:p>
          <a:p>
            <a:pPr marL="0" indent="0">
              <a:spcBef>
                <a:spcPts val="100"/>
              </a:spcBef>
              <a:spcAft>
                <a:spcPts val="800"/>
              </a:spcAft>
              <a:buNone/>
            </a:pPr>
            <a:r>
              <a:rPr lang="en-US" sz="1400" dirty="0">
                <a:latin typeface="Tw Cen MT" panose="020B0602020104020603" pitchFamily="34" charset="0"/>
              </a:rPr>
              <a:t>Social support can come from a variety of sources:</a:t>
            </a:r>
          </a:p>
          <a:p>
            <a:pPr>
              <a:spcBef>
                <a:spcPts val="100"/>
              </a:spcBef>
              <a:spcAft>
                <a:spcPts val="800"/>
              </a:spcAft>
              <a:buFontTx/>
              <a:buChar char="-"/>
            </a:pPr>
            <a:r>
              <a:rPr lang="en-US" sz="1200" dirty="0">
                <a:latin typeface="Tw Cen MT" panose="020B0602020104020603" pitchFamily="34" charset="0"/>
              </a:rPr>
              <a:t>Friends, partners, family, colleagues, health and social care professionals, support groups</a:t>
            </a:r>
          </a:p>
          <a:p>
            <a:pPr marL="0" indent="0">
              <a:spcBef>
                <a:spcPts val="100"/>
              </a:spcBef>
              <a:spcAft>
                <a:spcPts val="800"/>
              </a:spcAft>
              <a:buNone/>
            </a:pPr>
            <a:endParaRPr lang="en-US" sz="1200" dirty="0">
              <a:latin typeface="Tw Cen MT" panose="020B0602020104020603" pitchFamily="34" charset="0"/>
            </a:endParaRPr>
          </a:p>
          <a:p>
            <a:pPr marL="0" indent="0">
              <a:spcBef>
                <a:spcPts val="100"/>
              </a:spcBef>
              <a:spcAft>
                <a:spcPts val="800"/>
              </a:spcAft>
              <a:buNone/>
            </a:pPr>
            <a:endParaRPr lang="en-US" sz="1400" dirty="0">
              <a:latin typeface="Tw Cen MT" panose="020B0602020104020603" pitchFamily="34" charset="0"/>
            </a:endParaRPr>
          </a:p>
          <a:p>
            <a:pPr marL="0" indent="0">
              <a:spcBef>
                <a:spcPts val="100"/>
              </a:spcBef>
              <a:spcAft>
                <a:spcPts val="800"/>
              </a:spcAft>
              <a:buNone/>
            </a:pPr>
            <a:endParaRPr lang="en-US" sz="14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p:txBody>
      </p:sp>
      <p:graphicFrame>
        <p:nvGraphicFramePr>
          <p:cNvPr id="4" name="Table 3">
            <a:extLst>
              <a:ext uri="{FF2B5EF4-FFF2-40B4-BE49-F238E27FC236}">
                <a16:creationId xmlns:a16="http://schemas.microsoft.com/office/drawing/2014/main" id="{CC04AD90-F221-4F50-AF3D-30E56B9ADF46}"/>
              </a:ext>
            </a:extLst>
          </p:cNvPr>
          <p:cNvGraphicFramePr>
            <a:graphicFrameLocks noGrp="1"/>
          </p:cNvGraphicFramePr>
          <p:nvPr>
            <p:extLst>
              <p:ext uri="{D42A27DB-BD31-4B8C-83A1-F6EECF244321}">
                <p14:modId xmlns:p14="http://schemas.microsoft.com/office/powerpoint/2010/main" val="3519151275"/>
              </p:ext>
            </p:extLst>
          </p:nvPr>
        </p:nvGraphicFramePr>
        <p:xfrm>
          <a:off x="3229428" y="1370343"/>
          <a:ext cx="5450382" cy="3305774"/>
        </p:xfrm>
        <a:graphic>
          <a:graphicData uri="http://schemas.openxmlformats.org/drawingml/2006/table">
            <a:tbl>
              <a:tblPr firstRow="1" bandRow="1">
                <a:tableStyleId>{2A488322-F2BA-4B5B-9748-0D474271808F}</a:tableStyleId>
              </a:tblPr>
              <a:tblGrid>
                <a:gridCol w="1371600">
                  <a:extLst>
                    <a:ext uri="{9D8B030D-6E8A-4147-A177-3AD203B41FA5}">
                      <a16:colId xmlns:a16="http://schemas.microsoft.com/office/drawing/2014/main" val="2272858204"/>
                    </a:ext>
                  </a:extLst>
                </a:gridCol>
                <a:gridCol w="2039391">
                  <a:extLst>
                    <a:ext uri="{9D8B030D-6E8A-4147-A177-3AD203B41FA5}">
                      <a16:colId xmlns:a16="http://schemas.microsoft.com/office/drawing/2014/main" val="3632381162"/>
                    </a:ext>
                  </a:extLst>
                </a:gridCol>
                <a:gridCol w="2039391">
                  <a:extLst>
                    <a:ext uri="{9D8B030D-6E8A-4147-A177-3AD203B41FA5}">
                      <a16:colId xmlns:a16="http://schemas.microsoft.com/office/drawing/2014/main" val="2529500925"/>
                    </a:ext>
                  </a:extLst>
                </a:gridCol>
              </a:tblGrid>
              <a:tr h="263220">
                <a:tc gridSpan="3">
                  <a:txBody>
                    <a:bodyPr/>
                    <a:lstStyle/>
                    <a:p>
                      <a:pPr algn="ctr"/>
                      <a:r>
                        <a:rPr lang="en-AU" sz="1600" dirty="0">
                          <a:latin typeface="Tw Cen MT" panose="020B0602020104020603" pitchFamily="34" charset="0"/>
                        </a:rPr>
                        <a:t>Types &amp; functions of social support</a:t>
                      </a:r>
                    </a:p>
                  </a:txBody>
                  <a:tcPr>
                    <a:solidFill>
                      <a:srgbClr val="002060"/>
                    </a:solidFill>
                  </a:tcPr>
                </a:tc>
                <a:tc hMerge="1">
                  <a:txBody>
                    <a:bodyPr/>
                    <a:lstStyle/>
                    <a:p>
                      <a:pPr algn="ctr"/>
                      <a:r>
                        <a:rPr lang="en-AU" sz="1600" dirty="0">
                          <a:latin typeface="Tw Cen MT" panose="020B0602020104020603" pitchFamily="34" charset="0"/>
                        </a:rPr>
                        <a:t>Types &amp; functions of social support</a:t>
                      </a:r>
                    </a:p>
                  </a:txBody>
                  <a:tcPr/>
                </a:tc>
                <a:tc hMerge="1">
                  <a:txBody>
                    <a:bodyPr/>
                    <a:lstStyle/>
                    <a:p>
                      <a:endParaRPr lang="en-AU" dirty="0"/>
                    </a:p>
                  </a:txBody>
                  <a:tcPr/>
                </a:tc>
                <a:extLst>
                  <a:ext uri="{0D108BD9-81ED-4DB2-BD59-A6C34878D82A}">
                    <a16:rowId xmlns:a16="http://schemas.microsoft.com/office/drawing/2014/main" val="4158618908"/>
                  </a:ext>
                </a:extLst>
              </a:tr>
              <a:tr h="456303">
                <a:tc>
                  <a:txBody>
                    <a:bodyPr/>
                    <a:lstStyle/>
                    <a:p>
                      <a:endParaRPr lang="en-AU" sz="1200" b="1" dirty="0">
                        <a:latin typeface="Tw Cen MT" panose="020B0602020104020603"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latin typeface="Tw Cen MT" panose="020B0602020104020603" pitchFamily="34" charset="0"/>
                        </a:rPr>
                        <a:t>“Provider” offers </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latin typeface="Tw Cen MT" panose="020B0602020104020603" pitchFamily="34" charset="0"/>
                        </a:rPr>
                        <a:t>“Recipient” receives/benefit</a:t>
                      </a:r>
                    </a:p>
                  </a:txBody>
                  <a:tcPr/>
                </a:tc>
                <a:extLst>
                  <a:ext uri="{0D108BD9-81ED-4DB2-BD59-A6C34878D82A}">
                    <a16:rowId xmlns:a16="http://schemas.microsoft.com/office/drawing/2014/main" val="3649421967"/>
                  </a:ext>
                </a:extLst>
              </a:tr>
              <a:tr h="502511">
                <a:tc>
                  <a:txBody>
                    <a:bodyPr/>
                    <a:lstStyle/>
                    <a:p>
                      <a:pPr algn="r"/>
                      <a:r>
                        <a:rPr lang="en-AU" sz="1200" b="1" dirty="0">
                          <a:latin typeface="Tw Cen MT" panose="020B0602020104020603" pitchFamily="34" charset="0"/>
                        </a:rPr>
                        <a:t>Emotional support</a:t>
                      </a:r>
                    </a:p>
                  </a:txBody>
                  <a:tcPr/>
                </a:tc>
                <a:tc>
                  <a:txBody>
                    <a:bodyPr/>
                    <a:lstStyle/>
                    <a:p>
                      <a:pPr algn="ctr"/>
                      <a:r>
                        <a:rPr lang="en-AU" sz="1200" dirty="0">
                          <a:latin typeface="Tw Cen MT" panose="020B0602020104020603" pitchFamily="34" charset="0"/>
                        </a:rPr>
                        <a:t>Empathy, care, or concern</a:t>
                      </a:r>
                    </a:p>
                  </a:txBody>
                  <a:tcPr/>
                </a:tc>
                <a:tc>
                  <a:txBody>
                    <a:bodyPr/>
                    <a:lstStyle/>
                    <a:p>
                      <a:pPr algn="ctr"/>
                      <a:r>
                        <a:rPr lang="en-AU" sz="1200" dirty="0">
                          <a:latin typeface="Tw Cen MT" panose="020B0602020104020603" pitchFamily="34" charset="0"/>
                        </a:rPr>
                        <a:t>Reassurance, sense of comfort and belonging that</a:t>
                      </a:r>
                    </a:p>
                  </a:txBody>
                  <a:tcPr/>
                </a:tc>
                <a:extLst>
                  <a:ext uri="{0D108BD9-81ED-4DB2-BD59-A6C34878D82A}">
                    <a16:rowId xmlns:a16="http://schemas.microsoft.com/office/drawing/2014/main" val="720434961"/>
                  </a:ext>
                </a:extLst>
              </a:tr>
              <a:tr h="502511">
                <a:tc>
                  <a:txBody>
                    <a:bodyPr/>
                    <a:lstStyle/>
                    <a:p>
                      <a:pPr algn="r"/>
                      <a:r>
                        <a:rPr lang="en-AU" sz="1200" b="1" dirty="0">
                          <a:latin typeface="Tw Cen MT" panose="020B0602020104020603" pitchFamily="34" charset="0"/>
                        </a:rPr>
                        <a:t>Esteem support</a:t>
                      </a:r>
                    </a:p>
                  </a:txBody>
                  <a:tcPr/>
                </a:tc>
                <a:tc>
                  <a:txBody>
                    <a:bodyPr/>
                    <a:lstStyle/>
                    <a:p>
                      <a:pPr algn="ctr"/>
                      <a:r>
                        <a:rPr lang="en-AU" sz="1200" dirty="0">
                          <a:latin typeface="Tw Cen MT" panose="020B0602020104020603" pitchFamily="34" charset="0"/>
                        </a:rPr>
                        <a:t> Positive regard, encouragement, positive comparisons</a:t>
                      </a:r>
                    </a:p>
                  </a:txBody>
                  <a:tcPr/>
                </a:tc>
                <a:tc>
                  <a:txBody>
                    <a:bodyPr/>
                    <a:lstStyle/>
                    <a:p>
                      <a:pPr algn="ctr"/>
                      <a:r>
                        <a:rPr lang="en-AU" sz="1200" dirty="0">
                          <a:latin typeface="Tw Cen MT" panose="020B0602020104020603" pitchFamily="34" charset="0"/>
                        </a:rPr>
                        <a:t>Builds self-worth, sense of confidence, feeling valued</a:t>
                      </a:r>
                    </a:p>
                  </a:txBody>
                  <a:tcPr/>
                </a:tc>
                <a:extLst>
                  <a:ext uri="{0D108BD9-81ED-4DB2-BD59-A6C34878D82A}">
                    <a16:rowId xmlns:a16="http://schemas.microsoft.com/office/drawing/2014/main" val="3563813209"/>
                  </a:ext>
                </a:extLst>
              </a:tr>
              <a:tr h="400711">
                <a:tc>
                  <a:txBody>
                    <a:bodyPr/>
                    <a:lstStyle/>
                    <a:p>
                      <a:pPr algn="r"/>
                      <a:r>
                        <a:rPr lang="en-AU" sz="1200" b="1" dirty="0">
                          <a:latin typeface="Tw Cen MT" panose="020B0602020104020603" pitchFamily="34" charset="0"/>
                        </a:rPr>
                        <a:t>Tangible/ practical support</a:t>
                      </a:r>
                    </a:p>
                  </a:txBody>
                  <a:tcPr/>
                </a:tc>
                <a:tc>
                  <a:txBody>
                    <a:bodyPr/>
                    <a:lstStyle/>
                    <a:p>
                      <a:pPr algn="ctr"/>
                      <a:r>
                        <a:rPr lang="en-AU" sz="1200" dirty="0">
                          <a:latin typeface="Tw Cen MT" panose="020B0602020104020603" pitchFamily="34" charset="0"/>
                        </a:rPr>
                        <a:t>Direct assistance</a:t>
                      </a:r>
                    </a:p>
                  </a:txBody>
                  <a:tcPr/>
                </a:tc>
                <a:tc>
                  <a:txBody>
                    <a:bodyPr/>
                    <a:lstStyle/>
                    <a:p>
                      <a:pPr algn="ctr"/>
                      <a:r>
                        <a:rPr lang="en-AU" sz="1200" dirty="0">
                          <a:latin typeface="Tw Cen MT" panose="020B0602020104020603" pitchFamily="34" charset="0"/>
                        </a:rPr>
                        <a:t>Reduces strain</a:t>
                      </a:r>
                    </a:p>
                  </a:txBody>
                  <a:tcPr/>
                </a:tc>
                <a:extLst>
                  <a:ext uri="{0D108BD9-81ED-4DB2-BD59-A6C34878D82A}">
                    <a16:rowId xmlns:a16="http://schemas.microsoft.com/office/drawing/2014/main" val="2712276230"/>
                  </a:ext>
                </a:extLst>
              </a:tr>
              <a:tr h="400711">
                <a:tc>
                  <a:txBody>
                    <a:bodyPr/>
                    <a:lstStyle/>
                    <a:p>
                      <a:pPr algn="r"/>
                      <a:r>
                        <a:rPr lang="en-AU" sz="1200" b="1" dirty="0">
                          <a:latin typeface="Tw Cen MT" panose="020B0602020104020603" pitchFamily="34" charset="0"/>
                        </a:rPr>
                        <a:t>Informational support</a:t>
                      </a:r>
                    </a:p>
                  </a:txBody>
                  <a:tcPr/>
                </a:tc>
                <a:tc>
                  <a:txBody>
                    <a:bodyPr/>
                    <a:lstStyle/>
                    <a:p>
                      <a:pPr algn="ctr"/>
                      <a:r>
                        <a:rPr lang="en-AU" sz="1200" dirty="0">
                          <a:latin typeface="Tw Cen MT" panose="020B0602020104020603" pitchFamily="34" charset="0"/>
                        </a:rPr>
                        <a:t>Advice, suggestions, feedback</a:t>
                      </a:r>
                    </a:p>
                  </a:txBody>
                  <a:tcPr/>
                </a:tc>
                <a:tc>
                  <a:txBody>
                    <a:bodyPr/>
                    <a:lstStyle/>
                    <a:p>
                      <a:pPr algn="ctr"/>
                      <a:r>
                        <a:rPr lang="en-AU" sz="1200" dirty="0">
                          <a:latin typeface="Tw Cen MT" panose="020B0602020104020603" pitchFamily="34" charset="0"/>
                        </a:rPr>
                        <a:t>Self-worth, self-efficacy</a:t>
                      </a:r>
                    </a:p>
                  </a:txBody>
                  <a:tcPr/>
                </a:tc>
                <a:extLst>
                  <a:ext uri="{0D108BD9-81ED-4DB2-BD59-A6C34878D82A}">
                    <a16:rowId xmlns:a16="http://schemas.microsoft.com/office/drawing/2014/main" val="2105642754"/>
                  </a:ext>
                </a:extLst>
              </a:tr>
              <a:tr h="400711">
                <a:tc>
                  <a:txBody>
                    <a:bodyPr/>
                    <a:lstStyle/>
                    <a:p>
                      <a:pPr algn="r"/>
                      <a:r>
                        <a:rPr lang="en-AU" sz="1200" b="1" dirty="0">
                          <a:latin typeface="Tw Cen MT" panose="020B0602020104020603" pitchFamily="34" charset="0"/>
                        </a:rPr>
                        <a:t>Network support</a:t>
                      </a:r>
                    </a:p>
                  </a:txBody>
                  <a:tcPr/>
                </a:tc>
                <a:tc>
                  <a:txBody>
                    <a:bodyPr/>
                    <a:lstStyle/>
                    <a:p>
                      <a:pPr algn="ctr"/>
                      <a:r>
                        <a:rPr lang="en-AU" sz="1200" dirty="0">
                          <a:latin typeface="Tw Cen MT" panose="020B0602020104020603" pitchFamily="34" charset="0"/>
                        </a:rPr>
                        <a:t>Welcoming</a:t>
                      </a:r>
                    </a:p>
                    <a:p>
                      <a:pPr algn="ctr"/>
                      <a:r>
                        <a:rPr lang="en-AU" sz="1200" dirty="0">
                          <a:latin typeface="Tw Cen MT" panose="020B0602020104020603" pitchFamily="34" charset="0"/>
                        </a:rPr>
                        <a:t>Shared experiences</a:t>
                      </a:r>
                    </a:p>
                  </a:txBody>
                  <a:tcPr/>
                </a:tc>
                <a:tc>
                  <a:txBody>
                    <a:bodyPr/>
                    <a:lstStyle/>
                    <a:p>
                      <a:pPr algn="ctr"/>
                      <a:r>
                        <a:rPr lang="en-AU" sz="1200" dirty="0">
                          <a:latin typeface="Tw Cen MT" panose="020B0602020104020603" pitchFamily="34" charset="0"/>
                        </a:rPr>
                        <a:t>Sense of belonging</a:t>
                      </a:r>
                    </a:p>
                    <a:p>
                      <a:pPr algn="ctr"/>
                      <a:r>
                        <a:rPr lang="en-AU" sz="1200" dirty="0">
                          <a:latin typeface="Tw Cen MT" panose="020B0602020104020603" pitchFamily="34" charset="0"/>
                        </a:rPr>
                        <a:t>Affiliation</a:t>
                      </a:r>
                    </a:p>
                  </a:txBody>
                  <a:tcPr/>
                </a:tc>
                <a:extLst>
                  <a:ext uri="{0D108BD9-81ED-4DB2-BD59-A6C34878D82A}">
                    <a16:rowId xmlns:a16="http://schemas.microsoft.com/office/drawing/2014/main" val="4291162013"/>
                  </a:ext>
                </a:extLst>
              </a:tr>
            </a:tbl>
          </a:graphicData>
        </a:graphic>
      </p:graphicFrame>
      <p:sp>
        <p:nvSpPr>
          <p:cNvPr id="5" name="Rectangle: Rounded Corners 4">
            <a:extLst>
              <a:ext uri="{FF2B5EF4-FFF2-40B4-BE49-F238E27FC236}">
                <a16:creationId xmlns:a16="http://schemas.microsoft.com/office/drawing/2014/main" id="{07E242B0-F70D-4CCA-B9F4-212E3D3B0848}"/>
              </a:ext>
            </a:extLst>
          </p:cNvPr>
          <p:cNvSpPr/>
          <p:nvPr/>
        </p:nvSpPr>
        <p:spPr>
          <a:xfrm>
            <a:off x="355600" y="3490354"/>
            <a:ext cx="2532743" cy="1354761"/>
          </a:xfrm>
          <a:custGeom>
            <a:avLst/>
            <a:gdLst>
              <a:gd name="connsiteX0" fmla="*/ 0 w 2532743"/>
              <a:gd name="connsiteY0" fmla="*/ 225798 h 1354761"/>
              <a:gd name="connsiteX1" fmla="*/ 225798 w 2532743"/>
              <a:gd name="connsiteY1" fmla="*/ 0 h 1354761"/>
              <a:gd name="connsiteX2" fmla="*/ 787708 w 2532743"/>
              <a:gd name="connsiteY2" fmla="*/ 0 h 1354761"/>
              <a:gd name="connsiteX3" fmla="*/ 1245560 w 2532743"/>
              <a:gd name="connsiteY3" fmla="*/ 0 h 1354761"/>
              <a:gd name="connsiteX4" fmla="*/ 1724224 w 2532743"/>
              <a:gd name="connsiteY4" fmla="*/ 0 h 1354761"/>
              <a:gd name="connsiteX5" fmla="*/ 2306945 w 2532743"/>
              <a:gd name="connsiteY5" fmla="*/ 0 h 1354761"/>
              <a:gd name="connsiteX6" fmla="*/ 2532743 w 2532743"/>
              <a:gd name="connsiteY6" fmla="*/ 225798 h 1354761"/>
              <a:gd name="connsiteX7" fmla="*/ 2532743 w 2532743"/>
              <a:gd name="connsiteY7" fmla="*/ 677381 h 1354761"/>
              <a:gd name="connsiteX8" fmla="*/ 2532743 w 2532743"/>
              <a:gd name="connsiteY8" fmla="*/ 1128963 h 1354761"/>
              <a:gd name="connsiteX9" fmla="*/ 2306945 w 2532743"/>
              <a:gd name="connsiteY9" fmla="*/ 1354761 h 1354761"/>
              <a:gd name="connsiteX10" fmla="*/ 1745035 w 2532743"/>
              <a:gd name="connsiteY10" fmla="*/ 1354761 h 1354761"/>
              <a:gd name="connsiteX11" fmla="*/ 1224749 w 2532743"/>
              <a:gd name="connsiteY11" fmla="*/ 1354761 h 1354761"/>
              <a:gd name="connsiteX12" fmla="*/ 725273 w 2532743"/>
              <a:gd name="connsiteY12" fmla="*/ 1354761 h 1354761"/>
              <a:gd name="connsiteX13" fmla="*/ 225798 w 2532743"/>
              <a:gd name="connsiteY13" fmla="*/ 1354761 h 1354761"/>
              <a:gd name="connsiteX14" fmla="*/ 0 w 2532743"/>
              <a:gd name="connsiteY14" fmla="*/ 1128963 h 1354761"/>
              <a:gd name="connsiteX15" fmla="*/ 0 w 2532743"/>
              <a:gd name="connsiteY15" fmla="*/ 668349 h 1354761"/>
              <a:gd name="connsiteX16" fmla="*/ 0 w 2532743"/>
              <a:gd name="connsiteY16" fmla="*/ 225798 h 135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2743" h="1354761" fill="none" extrusionOk="0">
                <a:moveTo>
                  <a:pt x="0" y="225798"/>
                </a:moveTo>
                <a:cubicBezTo>
                  <a:pt x="827" y="81950"/>
                  <a:pt x="89546" y="12327"/>
                  <a:pt x="225798" y="0"/>
                </a:cubicBezTo>
                <a:cubicBezTo>
                  <a:pt x="348559" y="-43271"/>
                  <a:pt x="674998" y="48189"/>
                  <a:pt x="787708" y="0"/>
                </a:cubicBezTo>
                <a:cubicBezTo>
                  <a:pt x="900418" y="-48189"/>
                  <a:pt x="1112128" y="53631"/>
                  <a:pt x="1245560" y="0"/>
                </a:cubicBezTo>
                <a:cubicBezTo>
                  <a:pt x="1378992" y="-53631"/>
                  <a:pt x="1556147" y="5325"/>
                  <a:pt x="1724224" y="0"/>
                </a:cubicBezTo>
                <a:cubicBezTo>
                  <a:pt x="1892301" y="-5325"/>
                  <a:pt x="2107497" y="52551"/>
                  <a:pt x="2306945" y="0"/>
                </a:cubicBezTo>
                <a:cubicBezTo>
                  <a:pt x="2421824" y="-5435"/>
                  <a:pt x="2552817" y="87044"/>
                  <a:pt x="2532743" y="225798"/>
                </a:cubicBezTo>
                <a:cubicBezTo>
                  <a:pt x="2551776" y="415769"/>
                  <a:pt x="2519524" y="492665"/>
                  <a:pt x="2532743" y="677381"/>
                </a:cubicBezTo>
                <a:cubicBezTo>
                  <a:pt x="2545962" y="862097"/>
                  <a:pt x="2482988" y="957142"/>
                  <a:pt x="2532743" y="1128963"/>
                </a:cubicBezTo>
                <a:cubicBezTo>
                  <a:pt x="2533736" y="1289201"/>
                  <a:pt x="2413637" y="1339496"/>
                  <a:pt x="2306945" y="1354761"/>
                </a:cubicBezTo>
                <a:cubicBezTo>
                  <a:pt x="2099571" y="1382836"/>
                  <a:pt x="1902839" y="1294951"/>
                  <a:pt x="1745035" y="1354761"/>
                </a:cubicBezTo>
                <a:cubicBezTo>
                  <a:pt x="1587231" y="1414571"/>
                  <a:pt x="1412698" y="1331777"/>
                  <a:pt x="1224749" y="1354761"/>
                </a:cubicBezTo>
                <a:cubicBezTo>
                  <a:pt x="1036800" y="1377745"/>
                  <a:pt x="852897" y="1310766"/>
                  <a:pt x="725273" y="1354761"/>
                </a:cubicBezTo>
                <a:cubicBezTo>
                  <a:pt x="597649" y="1398756"/>
                  <a:pt x="465267" y="1308913"/>
                  <a:pt x="225798" y="1354761"/>
                </a:cubicBezTo>
                <a:cubicBezTo>
                  <a:pt x="124341" y="1358675"/>
                  <a:pt x="20084" y="1251985"/>
                  <a:pt x="0" y="1128963"/>
                </a:cubicBezTo>
                <a:cubicBezTo>
                  <a:pt x="-39425" y="1018706"/>
                  <a:pt x="37349" y="865037"/>
                  <a:pt x="0" y="668349"/>
                </a:cubicBezTo>
                <a:cubicBezTo>
                  <a:pt x="-37349" y="471661"/>
                  <a:pt x="35107" y="394128"/>
                  <a:pt x="0" y="225798"/>
                </a:cubicBezTo>
                <a:close/>
              </a:path>
              <a:path w="2532743" h="1354761" stroke="0" extrusionOk="0">
                <a:moveTo>
                  <a:pt x="0" y="225798"/>
                </a:moveTo>
                <a:cubicBezTo>
                  <a:pt x="-8441" y="86007"/>
                  <a:pt x="109240" y="-2437"/>
                  <a:pt x="225798" y="0"/>
                </a:cubicBezTo>
                <a:cubicBezTo>
                  <a:pt x="425626" y="-25149"/>
                  <a:pt x="613891" y="26808"/>
                  <a:pt x="746085" y="0"/>
                </a:cubicBezTo>
                <a:cubicBezTo>
                  <a:pt x="878279" y="-26808"/>
                  <a:pt x="1104422" y="35870"/>
                  <a:pt x="1203937" y="0"/>
                </a:cubicBezTo>
                <a:cubicBezTo>
                  <a:pt x="1303452" y="-35870"/>
                  <a:pt x="1566813" y="2820"/>
                  <a:pt x="1661789" y="0"/>
                </a:cubicBezTo>
                <a:cubicBezTo>
                  <a:pt x="1756765" y="-2820"/>
                  <a:pt x="2139473" y="53952"/>
                  <a:pt x="2306945" y="0"/>
                </a:cubicBezTo>
                <a:cubicBezTo>
                  <a:pt x="2443670" y="-7882"/>
                  <a:pt x="2530427" y="126401"/>
                  <a:pt x="2532743" y="225798"/>
                </a:cubicBezTo>
                <a:cubicBezTo>
                  <a:pt x="2537138" y="425583"/>
                  <a:pt x="2532412" y="564426"/>
                  <a:pt x="2532743" y="650286"/>
                </a:cubicBezTo>
                <a:cubicBezTo>
                  <a:pt x="2533074" y="736146"/>
                  <a:pt x="2496181" y="1013394"/>
                  <a:pt x="2532743" y="1128963"/>
                </a:cubicBezTo>
                <a:cubicBezTo>
                  <a:pt x="2539530" y="1236726"/>
                  <a:pt x="2438181" y="1339042"/>
                  <a:pt x="2306945" y="1354761"/>
                </a:cubicBezTo>
                <a:cubicBezTo>
                  <a:pt x="2178094" y="1388257"/>
                  <a:pt x="1912714" y="1306506"/>
                  <a:pt x="1807470" y="1354761"/>
                </a:cubicBezTo>
                <a:cubicBezTo>
                  <a:pt x="1702226" y="1403016"/>
                  <a:pt x="1518776" y="1333691"/>
                  <a:pt x="1287183" y="1354761"/>
                </a:cubicBezTo>
                <a:cubicBezTo>
                  <a:pt x="1055590" y="1375831"/>
                  <a:pt x="906447" y="1310795"/>
                  <a:pt x="808519" y="1354761"/>
                </a:cubicBezTo>
                <a:cubicBezTo>
                  <a:pt x="710591" y="1398727"/>
                  <a:pt x="423645" y="1353202"/>
                  <a:pt x="225798" y="1354761"/>
                </a:cubicBezTo>
                <a:cubicBezTo>
                  <a:pt x="82073" y="1381496"/>
                  <a:pt x="9086" y="1274172"/>
                  <a:pt x="0" y="1128963"/>
                </a:cubicBezTo>
                <a:cubicBezTo>
                  <a:pt x="-47130" y="936783"/>
                  <a:pt x="45153" y="832732"/>
                  <a:pt x="0" y="686412"/>
                </a:cubicBezTo>
                <a:cubicBezTo>
                  <a:pt x="-45153" y="540092"/>
                  <a:pt x="44835" y="393717"/>
                  <a:pt x="0" y="225798"/>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r>
              <a:rPr lang="en-AU" sz="1400" b="1" dirty="0">
                <a:solidFill>
                  <a:srgbClr val="1B3051"/>
                </a:solidFill>
                <a:latin typeface="Tw Cen MT" panose="020B0602020104020603" pitchFamily="34" charset="0"/>
              </a:rPr>
              <a:t>Yamagata Study</a:t>
            </a:r>
            <a:endParaRPr lang="en-US" sz="1400" b="1" dirty="0">
              <a:latin typeface="Tw Cen MT" panose="020B0602020104020603" pitchFamily="34" charset="0"/>
            </a:endParaRPr>
          </a:p>
          <a:p>
            <a:endParaRPr lang="en-US" sz="1000" dirty="0">
              <a:latin typeface="Tw Cen MT" panose="020B0602020104020603" pitchFamily="34" charset="0"/>
            </a:endParaRPr>
          </a:p>
          <a:p>
            <a:pPr algn="ctr"/>
            <a:r>
              <a:rPr lang="en-US" sz="1200" dirty="0">
                <a:latin typeface="Tw Cen MT" panose="020B0602020104020603" pitchFamily="34" charset="0"/>
              </a:rPr>
              <a:t>Feeling like you have someone available to take you to the hospital associated with reduction in all-cause mortality (</a:t>
            </a:r>
            <a:r>
              <a:rPr lang="en-AU" sz="1200" dirty="0" err="1">
                <a:solidFill>
                  <a:srgbClr val="212529"/>
                </a:solidFill>
                <a:latin typeface="Tw Cen MT" panose="020B0602020104020603" pitchFamily="34" charset="0"/>
              </a:rPr>
              <a:t>Uzuki</a:t>
            </a:r>
            <a:r>
              <a:rPr lang="en-AU" sz="1200" dirty="0">
                <a:solidFill>
                  <a:srgbClr val="212529"/>
                </a:solidFill>
                <a:latin typeface="Tw Cen MT" panose="020B0602020104020603" pitchFamily="34" charset="0"/>
              </a:rPr>
              <a:t> et al., 2020)</a:t>
            </a:r>
            <a:r>
              <a:rPr lang="en-US" sz="1200" dirty="0">
                <a:latin typeface="Tw Cen MT" panose="020B0602020104020603" pitchFamily="34" charset="0"/>
              </a:rPr>
              <a:t> </a:t>
            </a:r>
          </a:p>
        </p:txBody>
      </p:sp>
      <p:pic>
        <p:nvPicPr>
          <p:cNvPr id="6" name="Graphic 5" descr="Line arrow: Clockwise curve with solid fill">
            <a:extLst>
              <a:ext uri="{FF2B5EF4-FFF2-40B4-BE49-F238E27FC236}">
                <a16:creationId xmlns:a16="http://schemas.microsoft.com/office/drawing/2014/main" id="{82471B81-ECD2-4792-9EC1-7CA63E1E3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61859">
            <a:off x="2831914" y="3240562"/>
            <a:ext cx="461199" cy="461199"/>
          </a:xfrm>
          <a:prstGeom prst="rect">
            <a:avLst/>
          </a:prstGeom>
        </p:spPr>
      </p:pic>
    </p:spTree>
    <p:extLst>
      <p:ext uri="{BB962C8B-B14F-4D97-AF65-F5344CB8AC3E}">
        <p14:creationId xmlns:p14="http://schemas.microsoft.com/office/powerpoint/2010/main" val="21060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73330"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Social support</a:t>
            </a:r>
            <a:endParaRPr lang="en-US" sz="2000" dirty="0">
              <a:solidFill>
                <a:srgbClr val="002060"/>
              </a:solidFill>
              <a:latin typeface="Tw Cen MT" panose="020B0602020104020603" pitchFamily="34" charset="0"/>
            </a:endParaRPr>
          </a:p>
        </p:txBody>
      </p:sp>
      <p:sp>
        <p:nvSpPr>
          <p:cNvPr id="5" name="Rectangle: Rounded Corners 4">
            <a:extLst>
              <a:ext uri="{FF2B5EF4-FFF2-40B4-BE49-F238E27FC236}">
                <a16:creationId xmlns:a16="http://schemas.microsoft.com/office/drawing/2014/main" id="{ABE22E46-7191-4018-8490-A271D466E989}"/>
              </a:ext>
            </a:extLst>
          </p:cNvPr>
          <p:cNvSpPr/>
          <p:nvPr/>
        </p:nvSpPr>
        <p:spPr>
          <a:xfrm>
            <a:off x="5911168" y="1683377"/>
            <a:ext cx="2797950" cy="2743921"/>
          </a:xfrm>
          <a:custGeom>
            <a:avLst/>
            <a:gdLst>
              <a:gd name="connsiteX0" fmla="*/ 0 w 2797950"/>
              <a:gd name="connsiteY0" fmla="*/ 457329 h 2743921"/>
              <a:gd name="connsiteX1" fmla="*/ 457329 w 2797950"/>
              <a:gd name="connsiteY1" fmla="*/ 0 h 2743921"/>
              <a:gd name="connsiteX2" fmla="*/ 871653 w 2797950"/>
              <a:gd name="connsiteY2" fmla="*/ 0 h 2743921"/>
              <a:gd name="connsiteX3" fmla="*/ 1361309 w 2797950"/>
              <a:gd name="connsiteY3" fmla="*/ 0 h 2743921"/>
              <a:gd name="connsiteX4" fmla="*/ 1850965 w 2797950"/>
              <a:gd name="connsiteY4" fmla="*/ 0 h 2743921"/>
              <a:gd name="connsiteX5" fmla="*/ 2340621 w 2797950"/>
              <a:gd name="connsiteY5" fmla="*/ 0 h 2743921"/>
              <a:gd name="connsiteX6" fmla="*/ 2797950 w 2797950"/>
              <a:gd name="connsiteY6" fmla="*/ 457329 h 2743921"/>
              <a:gd name="connsiteX7" fmla="*/ 2797950 w 2797950"/>
              <a:gd name="connsiteY7" fmla="*/ 951230 h 2743921"/>
              <a:gd name="connsiteX8" fmla="*/ 2797950 w 2797950"/>
              <a:gd name="connsiteY8" fmla="*/ 1408546 h 2743921"/>
              <a:gd name="connsiteX9" fmla="*/ 2797950 w 2797950"/>
              <a:gd name="connsiteY9" fmla="*/ 1847569 h 2743921"/>
              <a:gd name="connsiteX10" fmla="*/ 2797950 w 2797950"/>
              <a:gd name="connsiteY10" fmla="*/ 2286592 h 2743921"/>
              <a:gd name="connsiteX11" fmla="*/ 2340621 w 2797950"/>
              <a:gd name="connsiteY11" fmla="*/ 2743921 h 2743921"/>
              <a:gd name="connsiteX12" fmla="*/ 1850965 w 2797950"/>
              <a:gd name="connsiteY12" fmla="*/ 2743921 h 2743921"/>
              <a:gd name="connsiteX13" fmla="*/ 1380142 w 2797950"/>
              <a:gd name="connsiteY13" fmla="*/ 2743921 h 2743921"/>
              <a:gd name="connsiteX14" fmla="*/ 965818 w 2797950"/>
              <a:gd name="connsiteY14" fmla="*/ 2743921 h 2743921"/>
              <a:gd name="connsiteX15" fmla="*/ 457329 w 2797950"/>
              <a:gd name="connsiteY15" fmla="*/ 2743921 h 2743921"/>
              <a:gd name="connsiteX16" fmla="*/ 0 w 2797950"/>
              <a:gd name="connsiteY16" fmla="*/ 2286592 h 2743921"/>
              <a:gd name="connsiteX17" fmla="*/ 0 w 2797950"/>
              <a:gd name="connsiteY17" fmla="*/ 1847569 h 2743921"/>
              <a:gd name="connsiteX18" fmla="*/ 0 w 2797950"/>
              <a:gd name="connsiteY18" fmla="*/ 1353668 h 2743921"/>
              <a:gd name="connsiteX19" fmla="*/ 0 w 2797950"/>
              <a:gd name="connsiteY19" fmla="*/ 951230 h 2743921"/>
              <a:gd name="connsiteX20" fmla="*/ 0 w 2797950"/>
              <a:gd name="connsiteY20" fmla="*/ 457329 h 274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7950" h="2743921" fill="none" extrusionOk="0">
                <a:moveTo>
                  <a:pt x="0" y="457329"/>
                </a:moveTo>
                <a:cubicBezTo>
                  <a:pt x="-29526" y="182149"/>
                  <a:pt x="193134" y="62572"/>
                  <a:pt x="457329" y="0"/>
                </a:cubicBezTo>
                <a:cubicBezTo>
                  <a:pt x="628080" y="-37662"/>
                  <a:pt x="666027" y="996"/>
                  <a:pt x="871653" y="0"/>
                </a:cubicBezTo>
                <a:cubicBezTo>
                  <a:pt x="1077279" y="-996"/>
                  <a:pt x="1202868" y="16637"/>
                  <a:pt x="1361309" y="0"/>
                </a:cubicBezTo>
                <a:cubicBezTo>
                  <a:pt x="1519750" y="-16637"/>
                  <a:pt x="1678372" y="7928"/>
                  <a:pt x="1850965" y="0"/>
                </a:cubicBezTo>
                <a:cubicBezTo>
                  <a:pt x="2023558" y="-7928"/>
                  <a:pt x="2125753" y="18694"/>
                  <a:pt x="2340621" y="0"/>
                </a:cubicBezTo>
                <a:cubicBezTo>
                  <a:pt x="2594714" y="54300"/>
                  <a:pt x="2748211" y="162603"/>
                  <a:pt x="2797950" y="457329"/>
                </a:cubicBezTo>
                <a:cubicBezTo>
                  <a:pt x="2802001" y="682202"/>
                  <a:pt x="2776323" y="756726"/>
                  <a:pt x="2797950" y="951230"/>
                </a:cubicBezTo>
                <a:cubicBezTo>
                  <a:pt x="2819577" y="1145734"/>
                  <a:pt x="2776915" y="1217714"/>
                  <a:pt x="2797950" y="1408546"/>
                </a:cubicBezTo>
                <a:cubicBezTo>
                  <a:pt x="2818985" y="1599378"/>
                  <a:pt x="2747667" y="1708885"/>
                  <a:pt x="2797950" y="1847569"/>
                </a:cubicBezTo>
                <a:cubicBezTo>
                  <a:pt x="2848233" y="1986253"/>
                  <a:pt x="2760306" y="2193529"/>
                  <a:pt x="2797950" y="2286592"/>
                </a:cubicBezTo>
                <a:cubicBezTo>
                  <a:pt x="2850996" y="2548099"/>
                  <a:pt x="2650293" y="2739137"/>
                  <a:pt x="2340621" y="2743921"/>
                </a:cubicBezTo>
                <a:cubicBezTo>
                  <a:pt x="2232188" y="2784387"/>
                  <a:pt x="1983818" y="2701621"/>
                  <a:pt x="1850965" y="2743921"/>
                </a:cubicBezTo>
                <a:cubicBezTo>
                  <a:pt x="1718112" y="2786221"/>
                  <a:pt x="1530658" y="2729310"/>
                  <a:pt x="1380142" y="2743921"/>
                </a:cubicBezTo>
                <a:cubicBezTo>
                  <a:pt x="1229626" y="2758532"/>
                  <a:pt x="1090159" y="2702924"/>
                  <a:pt x="965818" y="2743921"/>
                </a:cubicBezTo>
                <a:cubicBezTo>
                  <a:pt x="841477" y="2784918"/>
                  <a:pt x="610202" y="2686205"/>
                  <a:pt x="457329" y="2743921"/>
                </a:cubicBezTo>
                <a:cubicBezTo>
                  <a:pt x="193477" y="2747242"/>
                  <a:pt x="26603" y="2545250"/>
                  <a:pt x="0" y="2286592"/>
                </a:cubicBezTo>
                <a:cubicBezTo>
                  <a:pt x="-6130" y="2130935"/>
                  <a:pt x="34064" y="2021668"/>
                  <a:pt x="0" y="1847569"/>
                </a:cubicBezTo>
                <a:cubicBezTo>
                  <a:pt x="-34064" y="1673470"/>
                  <a:pt x="31687" y="1578819"/>
                  <a:pt x="0" y="1353668"/>
                </a:cubicBezTo>
                <a:cubicBezTo>
                  <a:pt x="-31687" y="1128517"/>
                  <a:pt x="645" y="1083438"/>
                  <a:pt x="0" y="951230"/>
                </a:cubicBezTo>
                <a:cubicBezTo>
                  <a:pt x="-645" y="819022"/>
                  <a:pt x="6542" y="611957"/>
                  <a:pt x="0" y="457329"/>
                </a:cubicBezTo>
                <a:close/>
              </a:path>
              <a:path w="2797950" h="2743921" stroke="0" extrusionOk="0">
                <a:moveTo>
                  <a:pt x="0" y="457329"/>
                </a:moveTo>
                <a:cubicBezTo>
                  <a:pt x="-5985" y="194057"/>
                  <a:pt x="244203" y="-11802"/>
                  <a:pt x="457329" y="0"/>
                </a:cubicBezTo>
                <a:cubicBezTo>
                  <a:pt x="580542" y="-44981"/>
                  <a:pt x="789956" y="31367"/>
                  <a:pt x="928152" y="0"/>
                </a:cubicBezTo>
                <a:cubicBezTo>
                  <a:pt x="1066348" y="-31367"/>
                  <a:pt x="1195003" y="48664"/>
                  <a:pt x="1342476" y="0"/>
                </a:cubicBezTo>
                <a:cubicBezTo>
                  <a:pt x="1489949" y="-48664"/>
                  <a:pt x="1607245" y="20633"/>
                  <a:pt x="1756800" y="0"/>
                </a:cubicBezTo>
                <a:cubicBezTo>
                  <a:pt x="1906355" y="-20633"/>
                  <a:pt x="2146865" y="7244"/>
                  <a:pt x="2340621" y="0"/>
                </a:cubicBezTo>
                <a:cubicBezTo>
                  <a:pt x="2603299" y="-6624"/>
                  <a:pt x="2793376" y="254732"/>
                  <a:pt x="2797950" y="457329"/>
                </a:cubicBezTo>
                <a:cubicBezTo>
                  <a:pt x="2822047" y="559584"/>
                  <a:pt x="2761100" y="711485"/>
                  <a:pt x="2797950" y="859767"/>
                </a:cubicBezTo>
                <a:cubicBezTo>
                  <a:pt x="2834800" y="1008049"/>
                  <a:pt x="2793749" y="1121324"/>
                  <a:pt x="2797950" y="1317083"/>
                </a:cubicBezTo>
                <a:cubicBezTo>
                  <a:pt x="2802151" y="1512842"/>
                  <a:pt x="2793564" y="1612332"/>
                  <a:pt x="2797950" y="1774398"/>
                </a:cubicBezTo>
                <a:cubicBezTo>
                  <a:pt x="2802336" y="1936464"/>
                  <a:pt x="2748703" y="2056370"/>
                  <a:pt x="2797950" y="2286592"/>
                </a:cubicBezTo>
                <a:cubicBezTo>
                  <a:pt x="2820676" y="2551839"/>
                  <a:pt x="2549448" y="2715983"/>
                  <a:pt x="2340621" y="2743921"/>
                </a:cubicBezTo>
                <a:cubicBezTo>
                  <a:pt x="2170722" y="2746834"/>
                  <a:pt x="2067216" y="2709617"/>
                  <a:pt x="1907464" y="2743921"/>
                </a:cubicBezTo>
                <a:cubicBezTo>
                  <a:pt x="1747712" y="2778225"/>
                  <a:pt x="1632859" y="2726662"/>
                  <a:pt x="1455474" y="2743921"/>
                </a:cubicBezTo>
                <a:cubicBezTo>
                  <a:pt x="1278089" y="2761180"/>
                  <a:pt x="1164186" y="2703383"/>
                  <a:pt x="946985" y="2743921"/>
                </a:cubicBezTo>
                <a:cubicBezTo>
                  <a:pt x="729784" y="2784459"/>
                  <a:pt x="627026" y="2736621"/>
                  <a:pt x="457329" y="2743921"/>
                </a:cubicBezTo>
                <a:cubicBezTo>
                  <a:pt x="197195" y="2747453"/>
                  <a:pt x="-4728" y="2528954"/>
                  <a:pt x="0" y="2286592"/>
                </a:cubicBezTo>
                <a:cubicBezTo>
                  <a:pt x="-32667" y="2147018"/>
                  <a:pt x="37298" y="1987446"/>
                  <a:pt x="0" y="1792691"/>
                </a:cubicBezTo>
                <a:cubicBezTo>
                  <a:pt x="-37298" y="1597936"/>
                  <a:pt x="3204" y="1516680"/>
                  <a:pt x="0" y="1353668"/>
                </a:cubicBezTo>
                <a:cubicBezTo>
                  <a:pt x="-3204" y="1190656"/>
                  <a:pt x="45441" y="1020667"/>
                  <a:pt x="0" y="896352"/>
                </a:cubicBezTo>
                <a:cubicBezTo>
                  <a:pt x="-45441" y="772037"/>
                  <a:pt x="24991" y="571492"/>
                  <a:pt x="0" y="457329"/>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r>
              <a:rPr lang="en-AU" sz="1600" b="1" dirty="0">
                <a:latin typeface="Tw Cen MT" panose="020B0602020104020603" pitchFamily="34" charset="0"/>
              </a:rPr>
              <a:t>How does social support affect health?</a:t>
            </a:r>
          </a:p>
          <a:p>
            <a:endParaRPr lang="en-AU" sz="1600" b="1" dirty="0">
              <a:latin typeface="Tw Cen MT" panose="020B0602020104020603" pitchFamily="34" charset="0"/>
            </a:endParaRPr>
          </a:p>
          <a:p>
            <a:r>
              <a:rPr lang="en-AU" sz="1400" b="1" dirty="0">
                <a:latin typeface="Tw Cen MT" panose="020B0602020104020603" pitchFamily="34" charset="0"/>
              </a:rPr>
              <a:t>Direct effect hypothesis: </a:t>
            </a:r>
            <a:r>
              <a:rPr lang="en-AU" sz="1400" dirty="0">
                <a:latin typeface="Tw Cen MT" panose="020B0602020104020603" pitchFamily="34" charset="0"/>
              </a:rPr>
              <a:t>Social support directly benefits our house irrespective of stress levels</a:t>
            </a:r>
          </a:p>
          <a:p>
            <a:endParaRPr lang="en-AU" sz="1400" dirty="0">
              <a:latin typeface="Tw Cen MT" panose="020B0602020104020603" pitchFamily="34" charset="0"/>
            </a:endParaRPr>
          </a:p>
          <a:p>
            <a:r>
              <a:rPr lang="en-AU" sz="1400" b="1" dirty="0">
                <a:latin typeface="Tw Cen MT" panose="020B0602020104020603" pitchFamily="34" charset="0"/>
              </a:rPr>
              <a:t>Buffering hypothesis: </a:t>
            </a:r>
            <a:r>
              <a:rPr lang="en-AU" sz="1400" dirty="0">
                <a:latin typeface="Tw Cen MT" panose="020B0602020104020603" pitchFamily="34" charset="0"/>
              </a:rPr>
              <a:t>Social support protects against the negative physiological effects of stress </a:t>
            </a:r>
            <a:endParaRPr lang="en-US" sz="1200" dirty="0">
              <a:latin typeface="Tw Cen MT" panose="020B0602020104020603" pitchFamily="34" charset="0"/>
            </a:endParaRPr>
          </a:p>
        </p:txBody>
      </p:sp>
      <p:pic>
        <p:nvPicPr>
          <p:cNvPr id="6" name="Picture 2">
            <a:extLst>
              <a:ext uri="{FF2B5EF4-FFF2-40B4-BE49-F238E27FC236}">
                <a16:creationId xmlns:a16="http://schemas.microsoft.com/office/drawing/2014/main" id="{84BD00FE-3FFC-4961-84A0-0654CC93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45" y="1902324"/>
            <a:ext cx="2009234" cy="23060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70A32B-0947-49F9-9353-537116FF68D9}"/>
              </a:ext>
            </a:extLst>
          </p:cNvPr>
          <p:cNvSpPr txBox="1"/>
          <p:nvPr/>
        </p:nvSpPr>
        <p:spPr>
          <a:xfrm>
            <a:off x="2411126" y="3427814"/>
            <a:ext cx="3482307" cy="1508105"/>
          </a:xfrm>
          <a:prstGeom prst="rect">
            <a:avLst/>
          </a:prstGeom>
          <a:noFill/>
        </p:spPr>
        <p:txBody>
          <a:bodyPr wrap="square">
            <a:spAutoFit/>
          </a:bodyPr>
          <a:lstStyle/>
          <a:p>
            <a:pPr>
              <a:spcAft>
                <a:spcPts val="600"/>
              </a:spcAft>
            </a:pPr>
            <a:endParaRPr lang="en-US" sz="1100" b="1" dirty="0">
              <a:solidFill>
                <a:srgbClr val="414141"/>
              </a:solidFill>
              <a:latin typeface="Tw Cen MT" panose="020B0602020104020603" pitchFamily="34" charset="0"/>
            </a:endParaRPr>
          </a:p>
          <a:p>
            <a:pPr>
              <a:spcAft>
                <a:spcPts val="600"/>
              </a:spcAft>
            </a:pPr>
            <a:r>
              <a:rPr lang="en-US" sz="1400" b="1" dirty="0">
                <a:solidFill>
                  <a:srgbClr val="414141"/>
                </a:solidFill>
                <a:latin typeface="Tw Cen MT" panose="020B0602020104020603" pitchFamily="34" charset="0"/>
              </a:rPr>
              <a:t>The “Alameda County Study” (</a:t>
            </a:r>
            <a:r>
              <a:rPr lang="en-US" sz="1400" b="1" dirty="0">
                <a:latin typeface="Tw Cen MT" panose="020B0602020104020603" pitchFamily="34" charset="0"/>
              </a:rPr>
              <a:t>Berkman &amp; Syme, 1979</a:t>
            </a:r>
            <a:r>
              <a:rPr lang="en-US" sz="1400" b="1" dirty="0">
                <a:solidFill>
                  <a:srgbClr val="414141"/>
                </a:solidFill>
                <a:latin typeface="Tw Cen MT" panose="020B0602020104020603" pitchFamily="34" charset="0"/>
              </a:rPr>
              <a:t>)</a:t>
            </a:r>
          </a:p>
          <a:p>
            <a:pPr marL="285750" indent="-285750">
              <a:spcAft>
                <a:spcPts val="600"/>
              </a:spcAft>
              <a:buFontTx/>
              <a:buChar char="-"/>
            </a:pPr>
            <a:r>
              <a:rPr lang="en-US" sz="1200" dirty="0">
                <a:solidFill>
                  <a:srgbClr val="414141"/>
                </a:solidFill>
                <a:latin typeface="Tw Cen MT" panose="020B0602020104020603" pitchFamily="34" charset="0"/>
              </a:rPr>
              <a:t>More than twofold increase in the risk of mortality for those with the fewest social ties</a:t>
            </a:r>
          </a:p>
          <a:p>
            <a:pPr marL="285750" indent="-285750">
              <a:spcAft>
                <a:spcPts val="600"/>
              </a:spcAft>
              <a:buFontTx/>
              <a:buChar char="-"/>
            </a:pPr>
            <a:endParaRPr lang="en-US" sz="1400" b="1" dirty="0">
              <a:solidFill>
                <a:srgbClr val="414141"/>
              </a:solidFill>
              <a:latin typeface="Tw Cen MT" panose="020B0602020104020603" pitchFamily="34" charset="0"/>
            </a:endParaRPr>
          </a:p>
        </p:txBody>
      </p:sp>
      <p:sp>
        <p:nvSpPr>
          <p:cNvPr id="8" name="TextBox 7">
            <a:extLst>
              <a:ext uri="{FF2B5EF4-FFF2-40B4-BE49-F238E27FC236}">
                <a16:creationId xmlns:a16="http://schemas.microsoft.com/office/drawing/2014/main" id="{B258A3F1-DC5E-4C81-BB8C-96B13DE36C8E}"/>
              </a:ext>
            </a:extLst>
          </p:cNvPr>
          <p:cNvSpPr txBox="1"/>
          <p:nvPr/>
        </p:nvSpPr>
        <p:spPr>
          <a:xfrm>
            <a:off x="873131" y="4181867"/>
            <a:ext cx="1537996" cy="215444"/>
          </a:xfrm>
          <a:prstGeom prst="rect">
            <a:avLst/>
          </a:prstGeom>
          <a:noFill/>
        </p:spPr>
        <p:txBody>
          <a:bodyPr wrap="square" rtlCol="0">
            <a:spAutoFit/>
          </a:bodyPr>
          <a:lstStyle/>
          <a:p>
            <a:pPr algn="ctr"/>
            <a:r>
              <a:rPr lang="en-AU" sz="800" b="1" dirty="0">
                <a:latin typeface="Tw Cen MT" panose="020B0602020104020603" pitchFamily="34" charset="0"/>
              </a:rPr>
              <a:t>Image source:</a:t>
            </a:r>
            <a:r>
              <a:rPr lang="en-AU" sz="800" dirty="0">
                <a:latin typeface="Tw Cen MT" panose="020B0602020104020603" pitchFamily="34" charset="0"/>
              </a:rPr>
              <a:t> </a:t>
            </a:r>
            <a:r>
              <a:rPr lang="en-AU" sz="800" dirty="0">
                <a:latin typeface="Tw Cen MT" panose="020B0602020104020603" pitchFamily="34" charset="0"/>
                <a:hlinkClick r:id="rId4"/>
              </a:rPr>
              <a:t>Wiki Commons</a:t>
            </a:r>
            <a:endParaRPr lang="en-AU" sz="800" dirty="0">
              <a:latin typeface="Tw Cen MT" panose="020B0602020104020603" pitchFamily="34" charset="0"/>
            </a:endParaRPr>
          </a:p>
        </p:txBody>
      </p:sp>
      <p:sp>
        <p:nvSpPr>
          <p:cNvPr id="12" name="TextBox 11">
            <a:extLst>
              <a:ext uri="{FF2B5EF4-FFF2-40B4-BE49-F238E27FC236}">
                <a16:creationId xmlns:a16="http://schemas.microsoft.com/office/drawing/2014/main" id="{A6D9C568-2709-4BDC-A74F-0DE9B20EECD2}"/>
              </a:ext>
            </a:extLst>
          </p:cNvPr>
          <p:cNvSpPr txBox="1"/>
          <p:nvPr/>
        </p:nvSpPr>
        <p:spPr>
          <a:xfrm>
            <a:off x="1841566" y="1480956"/>
            <a:ext cx="4051867" cy="2246769"/>
          </a:xfrm>
          <a:prstGeom prst="rect">
            <a:avLst/>
          </a:prstGeom>
          <a:noFill/>
        </p:spPr>
        <p:txBody>
          <a:bodyPr wrap="square">
            <a:spAutoFit/>
          </a:bodyPr>
          <a:lstStyle/>
          <a:p>
            <a:pPr algn="l"/>
            <a:r>
              <a:rPr lang="en-US" sz="1400" b="1" dirty="0">
                <a:solidFill>
                  <a:srgbClr val="414141"/>
                </a:solidFill>
                <a:latin typeface="Tw Cen MT" panose="020B0602020104020603" pitchFamily="34" charset="0"/>
              </a:rPr>
              <a:t>Relationship between social support and stress:</a:t>
            </a:r>
          </a:p>
          <a:p>
            <a:pPr marL="171450" indent="-171450">
              <a:buFontTx/>
              <a:buChar char="-"/>
            </a:pPr>
            <a:r>
              <a:rPr lang="en-US" sz="1200" dirty="0">
                <a:latin typeface="Tw Cen MT" panose="020B0602020104020603" pitchFamily="34" charset="0"/>
              </a:rPr>
              <a:t>Greater social support is consistently associated with lower stress levels </a:t>
            </a:r>
            <a:r>
              <a:rPr lang="en-US" sz="1200" b="1" i="0" dirty="0">
                <a:solidFill>
                  <a:srgbClr val="414141"/>
                </a:solidFill>
                <a:effectLst/>
                <a:latin typeface="Tw Cen MT" panose="020B0602020104020603" pitchFamily="34" charset="0"/>
              </a:rPr>
              <a:t>(Qi et al., 2020; Woodhead et al., 2014)</a:t>
            </a:r>
          </a:p>
          <a:p>
            <a:endParaRPr lang="en-US" sz="1400" b="1" i="0" dirty="0">
              <a:solidFill>
                <a:srgbClr val="414141"/>
              </a:solidFill>
              <a:effectLst/>
              <a:latin typeface="Tw Cen MT" panose="020B0602020104020603" pitchFamily="34" charset="0"/>
            </a:endParaRPr>
          </a:p>
          <a:p>
            <a:pPr>
              <a:spcAft>
                <a:spcPts val="600"/>
              </a:spcAft>
            </a:pPr>
            <a:r>
              <a:rPr lang="en-US" sz="1400" b="1" dirty="0">
                <a:solidFill>
                  <a:srgbClr val="414141"/>
                </a:solidFill>
                <a:latin typeface="Tw Cen MT" panose="020B0602020104020603" pitchFamily="34" charset="0"/>
              </a:rPr>
              <a:t>Massive meta-analysis of social support &amp; health (Vila, 2021):</a:t>
            </a:r>
          </a:p>
          <a:p>
            <a:pPr marL="171450" indent="-171450">
              <a:spcAft>
                <a:spcPts val="600"/>
              </a:spcAft>
              <a:buFontTx/>
              <a:buChar char="-"/>
            </a:pPr>
            <a:r>
              <a:rPr lang="en-US" sz="1200" dirty="0">
                <a:solidFill>
                  <a:srgbClr val="414141"/>
                </a:solidFill>
                <a:latin typeface="Tw Cen MT" panose="020B0602020104020603" pitchFamily="34" charset="0"/>
              </a:rPr>
              <a:t>1,187 studies with 1.46 million participants show a strong link between social support and reduced disease and mortality</a:t>
            </a:r>
          </a:p>
          <a:p>
            <a:pPr marL="285750" indent="-285750">
              <a:spcAft>
                <a:spcPts val="600"/>
              </a:spcAft>
              <a:buFontTx/>
              <a:buChar char="-"/>
            </a:pPr>
            <a:endParaRPr lang="en-US" sz="1400" b="1" dirty="0">
              <a:solidFill>
                <a:srgbClr val="414141"/>
              </a:solidFill>
              <a:latin typeface="Tw Cen MT" panose="020B0602020104020603" pitchFamily="34" charset="0"/>
            </a:endParaRPr>
          </a:p>
        </p:txBody>
      </p:sp>
    </p:spTree>
    <p:extLst>
      <p:ext uri="{BB962C8B-B14F-4D97-AF65-F5344CB8AC3E}">
        <p14:creationId xmlns:p14="http://schemas.microsoft.com/office/powerpoint/2010/main" val="1413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8A1C1E-2785-4E15-B380-89090C90E867}"/>
              </a:ext>
            </a:extLst>
          </p:cNvPr>
          <p:cNvSpPr>
            <a:spLocks noGrp="1"/>
          </p:cNvSpPr>
          <p:nvPr>
            <p:ph sz="half" idx="13"/>
          </p:nvPr>
        </p:nvSpPr>
        <p:spPr>
          <a:xfrm>
            <a:off x="4155640" y="866922"/>
            <a:ext cx="4706727" cy="3398762"/>
          </a:xfrm>
        </p:spPr>
        <p:txBody>
          <a:bodyPr>
            <a:noAutofit/>
          </a:bodyPr>
          <a:lstStyle/>
          <a:p>
            <a:pPr marL="0" indent="0">
              <a:buNone/>
            </a:pPr>
            <a:endParaRPr lang="en-AU" sz="1600" dirty="0">
              <a:latin typeface="Tw Cen MT" panose="020B0602020104020603" pitchFamily="34" charset="0"/>
            </a:endParaRPr>
          </a:p>
          <a:p>
            <a:pPr marL="0" indent="0" algn="ctr">
              <a:buNone/>
            </a:pPr>
            <a:r>
              <a:rPr lang="en-AU" sz="1600" b="1" dirty="0">
                <a:latin typeface="Tw Cen MT" panose="020B0602020104020603" pitchFamily="34" charset="0"/>
              </a:rPr>
              <a:t>Stress and </a:t>
            </a:r>
            <a:r>
              <a:rPr lang="en-AU" sz="1600" b="1" i="1" u="sng" dirty="0">
                <a:latin typeface="Tw Cen MT" panose="020B0602020104020603" pitchFamily="34" charset="0"/>
              </a:rPr>
              <a:t>distress</a:t>
            </a:r>
            <a:r>
              <a:rPr lang="en-AU" sz="1600" b="1" dirty="0">
                <a:latin typeface="Tw Cen MT" panose="020B0602020104020603" pitchFamily="34" charset="0"/>
              </a:rPr>
              <a:t> in Indigenous Australians </a:t>
            </a:r>
          </a:p>
          <a:p>
            <a:r>
              <a:rPr lang="en-AU" sz="1400" dirty="0">
                <a:latin typeface="Tw Cen MT" panose="020B0602020104020603" pitchFamily="34" charset="0"/>
              </a:rPr>
              <a:t>In 2006 the number of Aboriginal &amp; Torres Strait Islander adults with a high distress score was 3 times more than non-indigenous adults (McNamara, 2018)</a:t>
            </a:r>
          </a:p>
          <a:p>
            <a:r>
              <a:rPr lang="en-AU" sz="1400" dirty="0">
                <a:latin typeface="Tw Cen MT" panose="020B0602020104020603" pitchFamily="34" charset="0"/>
              </a:rPr>
              <a:t>In 2012-13, 30% of Aboriginal &amp; Torres Strait Islander adults were assessed as having high levels of psychological distress (2.7. times more than non-indigenous adults; AIHW, 2015)</a:t>
            </a:r>
          </a:p>
          <a:p>
            <a:pPr marL="0" indent="0" algn="ctr">
              <a:buNone/>
            </a:pPr>
            <a:r>
              <a:rPr lang="en-AU" sz="1600" b="1" dirty="0">
                <a:latin typeface="Tw Cen MT" panose="020B0602020104020603" pitchFamily="34" charset="0"/>
              </a:rPr>
              <a:t>Worldwide differences in stress?</a:t>
            </a:r>
          </a:p>
        </p:txBody>
      </p:sp>
      <p:sp>
        <p:nvSpPr>
          <p:cNvPr id="3" name="Slide Number Placeholder 2">
            <a:extLst>
              <a:ext uri="{FF2B5EF4-FFF2-40B4-BE49-F238E27FC236}">
                <a16:creationId xmlns:a16="http://schemas.microsoft.com/office/drawing/2014/main" id="{26872B30-A702-4027-BE4E-1507F1C67AC3}"/>
              </a:ext>
            </a:extLst>
          </p:cNvPr>
          <p:cNvSpPr>
            <a:spLocks noGrp="1"/>
          </p:cNvSpPr>
          <p:nvPr>
            <p:ph type="sldNum" sz="quarter" idx="12"/>
          </p:nvPr>
        </p:nvSpPr>
        <p:spPr/>
        <p:txBody>
          <a:bodyPr/>
          <a:lstStyle/>
          <a:p>
            <a:fld id="{6AA10EC0-CC52-A246-A2C3-81389B6F8C64}" type="slidenum">
              <a:rPr lang="en-US" smtClean="0"/>
              <a:pPr/>
              <a:t>29</a:t>
            </a:fld>
            <a:endParaRPr lang="en-US" dirty="0"/>
          </a:p>
        </p:txBody>
      </p:sp>
      <p:sp>
        <p:nvSpPr>
          <p:cNvPr id="5" name="Title 3">
            <a:extLst>
              <a:ext uri="{FF2B5EF4-FFF2-40B4-BE49-F238E27FC236}">
                <a16:creationId xmlns:a16="http://schemas.microsoft.com/office/drawing/2014/main" id="{DC8F6EAF-4AB8-4605-83B3-D828EA4CBDB5}"/>
              </a:ext>
            </a:extLst>
          </p:cNvPr>
          <p:cNvSpPr txBox="1">
            <a:spLocks/>
          </p:cNvSpPr>
          <p:nvPr/>
        </p:nvSpPr>
        <p:spPr>
          <a:xfrm>
            <a:off x="340612" y="310812"/>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Coping &amp; illness moderators</a:t>
            </a:r>
          </a:p>
          <a:p>
            <a:r>
              <a:rPr lang="en-US" sz="1400" dirty="0">
                <a:solidFill>
                  <a:srgbClr val="002060"/>
                </a:solidFill>
                <a:latin typeface="Tw Cen MT" panose="020B0602020104020603" pitchFamily="34" charset="0"/>
              </a:rPr>
              <a:t>Cross-cultural differences</a:t>
            </a:r>
            <a:endParaRPr lang="en-AU" sz="2000" dirty="0">
              <a:solidFill>
                <a:srgbClr val="002060"/>
              </a:solidFill>
              <a:latin typeface="Tw Cen MT" panose="020B0602020104020603" pitchFamily="34" charset="0"/>
            </a:endParaRPr>
          </a:p>
        </p:txBody>
      </p:sp>
      <p:pic>
        <p:nvPicPr>
          <p:cNvPr id="1026" name="Picture 2" descr="map of Australia">
            <a:hlinkClick r:id="rId3"/>
            <a:extLst>
              <a:ext uri="{FF2B5EF4-FFF2-40B4-BE49-F238E27FC236}">
                <a16:creationId xmlns:a16="http://schemas.microsoft.com/office/drawing/2014/main" id="{062EA2FE-90AE-46E4-9B14-0554F84DD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50" y="1899138"/>
            <a:ext cx="3246634" cy="216531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Earth globe: Africa and Europe with solid fill">
            <a:hlinkClick r:id="rId5"/>
            <a:extLst>
              <a:ext uri="{FF2B5EF4-FFF2-40B4-BE49-F238E27FC236}">
                <a16:creationId xmlns:a16="http://schemas.microsoft.com/office/drawing/2014/main" id="{98EB9A31-2016-BC8C-9C3E-15888A05DD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3628" y="3424438"/>
            <a:ext cx="1859598" cy="1859598"/>
          </a:xfrm>
          <a:prstGeom prst="rect">
            <a:avLst/>
          </a:prstGeom>
        </p:spPr>
      </p:pic>
      <p:pic>
        <p:nvPicPr>
          <p:cNvPr id="8" name="Graphic 7" descr="Line arrow: Clockwise curve with solid fill">
            <a:extLst>
              <a:ext uri="{FF2B5EF4-FFF2-40B4-BE49-F238E27FC236}">
                <a16:creationId xmlns:a16="http://schemas.microsoft.com/office/drawing/2014/main" id="{362A4735-692C-BD07-067A-8F31A1A86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859630">
            <a:off x="7252627" y="4123638"/>
            <a:ext cx="461199" cy="461199"/>
          </a:xfrm>
          <a:prstGeom prst="rect">
            <a:avLst/>
          </a:prstGeom>
        </p:spPr>
      </p:pic>
      <p:pic>
        <p:nvPicPr>
          <p:cNvPr id="9" name="Graphic 8" descr="Line arrow: Clockwise curve with solid fill">
            <a:extLst>
              <a:ext uri="{FF2B5EF4-FFF2-40B4-BE49-F238E27FC236}">
                <a16:creationId xmlns:a16="http://schemas.microsoft.com/office/drawing/2014/main" id="{6964BAE9-E0A9-10A0-A18B-0AB405C73D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461859">
            <a:off x="2831914" y="3240562"/>
            <a:ext cx="461199" cy="461199"/>
          </a:xfrm>
          <a:prstGeom prst="rect">
            <a:avLst/>
          </a:prstGeom>
        </p:spPr>
      </p:pic>
      <p:sp>
        <p:nvSpPr>
          <p:cNvPr id="10" name="Content Placeholder 1">
            <a:extLst>
              <a:ext uri="{FF2B5EF4-FFF2-40B4-BE49-F238E27FC236}">
                <a16:creationId xmlns:a16="http://schemas.microsoft.com/office/drawing/2014/main" id="{505473B1-D3E5-4B25-803F-A80FEC0087AE}"/>
              </a:ext>
            </a:extLst>
          </p:cNvPr>
          <p:cNvSpPr txBox="1">
            <a:spLocks/>
          </p:cNvSpPr>
          <p:nvPr/>
        </p:nvSpPr>
        <p:spPr>
          <a:xfrm>
            <a:off x="7450964" y="3988518"/>
            <a:ext cx="1025024" cy="73143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rgbClr val="002060"/>
                </a:solidFill>
                <a:latin typeface="Tw Cen MT" panose="020B0602020104020603" pitchFamily="34" charset="0"/>
              </a:rPr>
              <a:t>Click here!</a:t>
            </a:r>
            <a:endParaRPr lang="en-AU" sz="1200" b="1" dirty="0">
              <a:solidFill>
                <a:srgbClr val="002060"/>
              </a:solidFill>
              <a:latin typeface="Tw Cen MT" panose="020B0602020104020603" pitchFamily="34" charset="0"/>
            </a:endParaRPr>
          </a:p>
        </p:txBody>
      </p:sp>
    </p:spTree>
    <p:extLst>
      <p:ext uri="{BB962C8B-B14F-4D97-AF65-F5344CB8AC3E}">
        <p14:creationId xmlns:p14="http://schemas.microsoft.com/office/powerpoint/2010/main" val="5868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665744-9FBC-46F6-B28B-B3362933D012}"/>
              </a:ext>
            </a:extLst>
          </p:cNvPr>
          <p:cNvSpPr>
            <a:spLocks noGrp="1"/>
          </p:cNvSpPr>
          <p:nvPr>
            <p:ph type="sldNum" sz="quarter" idx="12"/>
          </p:nvPr>
        </p:nvSpPr>
        <p:spPr/>
        <p:txBody>
          <a:bodyPr/>
          <a:lstStyle/>
          <a:p>
            <a:fld id="{6AA10EC0-CC52-A246-A2C3-81389B6F8C64}" type="slidenum">
              <a:rPr lang="en-US" smtClean="0"/>
              <a:pPr/>
              <a:t>3</a:t>
            </a:fld>
            <a:endParaRPr lang="en-US" dirty="0"/>
          </a:p>
        </p:txBody>
      </p:sp>
      <p:sp>
        <p:nvSpPr>
          <p:cNvPr id="4" name="Title 3">
            <a:extLst>
              <a:ext uri="{FF2B5EF4-FFF2-40B4-BE49-F238E27FC236}">
                <a16:creationId xmlns:a16="http://schemas.microsoft.com/office/drawing/2014/main" id="{B205929D-F318-4F97-9DD3-7BB5E86679E6}"/>
              </a:ext>
            </a:extLst>
          </p:cNvPr>
          <p:cNvSpPr>
            <a:spLocks noGrp="1"/>
          </p:cNvSpPr>
          <p:nvPr>
            <p:ph type="title"/>
          </p:nvPr>
        </p:nvSpPr>
        <p:spPr/>
        <p:txBody>
          <a:bodyPr/>
          <a:lstStyle/>
          <a:p>
            <a:r>
              <a:rPr lang="en-US" dirty="0">
                <a:solidFill>
                  <a:srgbClr val="002060"/>
                </a:solidFill>
              </a:rPr>
              <a:t>About today’s class</a:t>
            </a:r>
            <a:endParaRPr lang="en-AU" dirty="0">
              <a:solidFill>
                <a:srgbClr val="002060"/>
              </a:solidFill>
            </a:endParaRPr>
          </a:p>
        </p:txBody>
      </p:sp>
      <p:sp>
        <p:nvSpPr>
          <p:cNvPr id="5" name="Content Placeholder 1">
            <a:extLst>
              <a:ext uri="{FF2B5EF4-FFF2-40B4-BE49-F238E27FC236}">
                <a16:creationId xmlns:a16="http://schemas.microsoft.com/office/drawing/2014/main" id="{8DBEFBCD-76AD-46C0-AA49-44668DE9FFB9}"/>
              </a:ext>
            </a:extLst>
          </p:cNvPr>
          <p:cNvSpPr txBox="1">
            <a:spLocks/>
          </p:cNvSpPr>
          <p:nvPr/>
        </p:nvSpPr>
        <p:spPr>
          <a:xfrm>
            <a:off x="1379351" y="1376995"/>
            <a:ext cx="2887784"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Font typeface="Arial" panose="020B0604020202020204" pitchFamily="34" charset="0"/>
              <a:buNone/>
            </a:pPr>
            <a:r>
              <a:rPr lang="en-US" sz="1800" b="1" dirty="0">
                <a:solidFill>
                  <a:srgbClr val="002060"/>
                </a:solidFill>
                <a:latin typeface="Tw Cen MT" panose="020B0602020104020603" pitchFamily="34" charset="0"/>
              </a:rPr>
              <a:t>Block 1</a:t>
            </a:r>
            <a:endParaRPr lang="en-US" sz="1200" dirty="0">
              <a:solidFill>
                <a:srgbClr val="002060"/>
              </a:solidFill>
              <a:latin typeface="Tw Cen MT" panose="020B0602020104020603" pitchFamily="34" charset="0"/>
            </a:endParaRPr>
          </a:p>
          <a:p>
            <a:pPr>
              <a:spcBef>
                <a:spcPts val="100"/>
              </a:spcBef>
            </a:pPr>
            <a:r>
              <a:rPr lang="en-US" sz="1400" dirty="0">
                <a:latin typeface="Tw Cen MT" panose="020B0602020104020603" pitchFamily="34" charset="0"/>
              </a:rPr>
              <a:t>Stress &amp; illness</a:t>
            </a:r>
          </a:p>
          <a:p>
            <a:pPr marL="539750" indent="-182563">
              <a:spcBef>
                <a:spcPts val="100"/>
              </a:spcBef>
              <a:buFontTx/>
              <a:buChar char="-"/>
              <a:tabLst>
                <a:tab pos="539750" algn="l"/>
              </a:tabLst>
            </a:pPr>
            <a:r>
              <a:rPr lang="en-US" sz="1200" dirty="0">
                <a:latin typeface="Tw Cen MT" panose="020B0602020104020603" pitchFamily="34" charset="0"/>
              </a:rPr>
              <a:t>Stress as a stimulus</a:t>
            </a:r>
          </a:p>
          <a:p>
            <a:pPr marL="539750" indent="-182563">
              <a:spcBef>
                <a:spcPts val="100"/>
              </a:spcBef>
              <a:buFontTx/>
              <a:buChar char="-"/>
              <a:tabLst>
                <a:tab pos="539750" algn="l"/>
              </a:tabLst>
            </a:pPr>
            <a:r>
              <a:rPr lang="en-US" sz="1200" dirty="0">
                <a:latin typeface="Tw Cen MT" panose="020B0602020104020603" pitchFamily="34" charset="0"/>
              </a:rPr>
              <a:t>Stress as an interaction between event &amp; individual</a:t>
            </a:r>
          </a:p>
          <a:p>
            <a:pPr marL="539750" indent="-182563">
              <a:spcBef>
                <a:spcPts val="100"/>
              </a:spcBef>
              <a:buFontTx/>
              <a:buChar char="-"/>
              <a:tabLst>
                <a:tab pos="539750" algn="l"/>
              </a:tabLst>
            </a:pPr>
            <a:r>
              <a:rPr lang="en-US" sz="1200" dirty="0">
                <a:latin typeface="Tw Cen MT" panose="020B0602020104020603" pitchFamily="34" charset="0"/>
              </a:rPr>
              <a:t>Stress as a physiological response</a:t>
            </a:r>
          </a:p>
          <a:p>
            <a:pPr marL="539750" indent="-182563">
              <a:spcBef>
                <a:spcPts val="100"/>
              </a:spcBef>
              <a:buFontTx/>
              <a:buChar char="-"/>
              <a:tabLst>
                <a:tab pos="539750" algn="l"/>
              </a:tabLst>
            </a:pPr>
            <a:r>
              <a:rPr lang="en-US" sz="1200" dirty="0">
                <a:latin typeface="Tw Cen MT" panose="020B0602020104020603" pitchFamily="34" charset="0"/>
              </a:rPr>
              <a:t>Stress &amp; health</a:t>
            </a:r>
          </a:p>
          <a:p>
            <a:pPr marL="0" indent="0">
              <a:spcBef>
                <a:spcPts val="100"/>
              </a:spcBef>
              <a:buNone/>
              <a:tabLst>
                <a:tab pos="539750" algn="l"/>
              </a:tabLst>
            </a:pPr>
            <a:endParaRPr lang="en-US" sz="1400" dirty="0">
              <a:latin typeface="Tw Cen MT" panose="020B0602020104020603" pitchFamily="34" charset="0"/>
            </a:endParaRPr>
          </a:p>
          <a:p>
            <a:pPr marL="0" indent="0">
              <a:spcBef>
                <a:spcPts val="100"/>
              </a:spcBef>
              <a:buNone/>
              <a:tabLst>
                <a:tab pos="539750" algn="l"/>
              </a:tabLst>
            </a:pPr>
            <a:endParaRPr lang="en-US" sz="1400" dirty="0">
              <a:latin typeface="Tw Cen MT" panose="020B0602020104020603" pitchFamily="34" charset="0"/>
            </a:endParaRPr>
          </a:p>
          <a:p>
            <a:pPr>
              <a:spcBef>
                <a:spcPts val="100"/>
              </a:spcBef>
              <a:tabLst>
                <a:tab pos="539750" algn="l"/>
              </a:tabLst>
            </a:pPr>
            <a:r>
              <a:rPr lang="en-US" sz="1400" dirty="0">
                <a:latin typeface="Tw Cen MT" panose="020B0602020104020603" pitchFamily="34" charset="0"/>
              </a:rPr>
              <a:t>Interactive task: How do we cope with stress?</a:t>
            </a:r>
          </a:p>
          <a:p>
            <a:pPr marL="0" indent="0">
              <a:spcBef>
                <a:spcPts val="100"/>
              </a:spcBef>
              <a:buNone/>
              <a:tabLst>
                <a:tab pos="539750" algn="l"/>
              </a:tabLst>
            </a:pPr>
            <a:endParaRPr lang="en-US" sz="1100" dirty="0">
              <a:latin typeface="Tw Cen MT" panose="020B0602020104020603" pitchFamily="34" charset="0"/>
            </a:endParaRPr>
          </a:p>
          <a:p>
            <a:pPr marL="0" indent="0">
              <a:spcBef>
                <a:spcPts val="100"/>
              </a:spcBef>
              <a:buNone/>
            </a:pPr>
            <a:endParaRPr lang="en-US" sz="600" dirty="0">
              <a:latin typeface="Tw Cen MT" panose="020B0602020104020603" pitchFamily="34" charset="0"/>
            </a:endParaRPr>
          </a:p>
          <a:p>
            <a:pPr marL="719138" indent="0">
              <a:spcBef>
                <a:spcPts val="100"/>
              </a:spcBef>
              <a:buNone/>
            </a:pPr>
            <a:r>
              <a:rPr lang="en-US" sz="1300" b="1" dirty="0">
                <a:solidFill>
                  <a:srgbClr val="002060"/>
                </a:solidFill>
                <a:latin typeface="Tw Cen MT" panose="020B0602020104020603" pitchFamily="34" charset="0"/>
              </a:rPr>
              <a:t>~10-minute break </a:t>
            </a:r>
          </a:p>
          <a:p>
            <a:pPr marL="0" indent="0">
              <a:spcBef>
                <a:spcPts val="100"/>
              </a:spcBef>
              <a:buNone/>
            </a:pPr>
            <a:r>
              <a:rPr lang="en-US" sz="1400" dirty="0">
                <a:latin typeface="Tw Cen MT" panose="020B0602020104020603" pitchFamily="34" charset="0"/>
              </a:rPr>
              <a:t> </a:t>
            </a:r>
          </a:p>
          <a:p>
            <a:pPr>
              <a:spcBef>
                <a:spcPts val="100"/>
              </a:spcBef>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pic>
        <p:nvPicPr>
          <p:cNvPr id="6" name="Graphic 5" descr="Clock with solid fill">
            <a:extLst>
              <a:ext uri="{FF2B5EF4-FFF2-40B4-BE49-F238E27FC236}">
                <a16:creationId xmlns:a16="http://schemas.microsoft.com/office/drawing/2014/main" id="{773AA959-3B14-4933-BC69-BB30E44FE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760" y="4031410"/>
            <a:ext cx="473710" cy="473710"/>
          </a:xfrm>
          <a:prstGeom prst="rect">
            <a:avLst/>
          </a:prstGeom>
        </p:spPr>
      </p:pic>
      <p:sp>
        <p:nvSpPr>
          <p:cNvPr id="12" name="Content Placeholder 1">
            <a:extLst>
              <a:ext uri="{FF2B5EF4-FFF2-40B4-BE49-F238E27FC236}">
                <a16:creationId xmlns:a16="http://schemas.microsoft.com/office/drawing/2014/main" id="{A97B8FF9-4263-4378-9CAD-D0B3CCB8CB7F}"/>
              </a:ext>
            </a:extLst>
          </p:cNvPr>
          <p:cNvSpPr txBox="1">
            <a:spLocks/>
          </p:cNvSpPr>
          <p:nvPr/>
        </p:nvSpPr>
        <p:spPr>
          <a:xfrm>
            <a:off x="4876866" y="1376995"/>
            <a:ext cx="2887784"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Font typeface="Arial" panose="020B0604020202020204" pitchFamily="34" charset="0"/>
              <a:buNone/>
            </a:pPr>
            <a:r>
              <a:rPr lang="en-US" sz="1800" b="1" dirty="0">
                <a:solidFill>
                  <a:srgbClr val="002060"/>
                </a:solidFill>
                <a:latin typeface="Tw Cen MT" panose="020B0602020104020603" pitchFamily="34" charset="0"/>
              </a:rPr>
              <a:t>Block 2</a:t>
            </a:r>
          </a:p>
          <a:p>
            <a:pPr>
              <a:spcBef>
                <a:spcPts val="100"/>
              </a:spcBef>
            </a:pPr>
            <a:r>
              <a:rPr lang="en-AU" sz="1400" dirty="0">
                <a:latin typeface="Tw Cen MT" panose="020B0602020104020603" pitchFamily="34" charset="0"/>
              </a:rPr>
              <a:t>Coping &amp; illness moderators</a:t>
            </a:r>
            <a:endParaRPr lang="en-US" sz="1200" dirty="0">
              <a:latin typeface="Tw Cen MT" panose="020B0602020104020603" pitchFamily="34" charset="0"/>
            </a:endParaRPr>
          </a:p>
          <a:p>
            <a:pPr marL="539750" indent="-182563">
              <a:spcBef>
                <a:spcPts val="100"/>
              </a:spcBef>
              <a:buFontTx/>
              <a:buChar char="-"/>
              <a:tabLst>
                <a:tab pos="539750" algn="l"/>
              </a:tabLst>
            </a:pPr>
            <a:r>
              <a:rPr lang="en-US" sz="1200" dirty="0">
                <a:latin typeface="Tw Cen MT" panose="020B0602020104020603" pitchFamily="34" charset="0"/>
              </a:rPr>
              <a:t>What is coping?</a:t>
            </a:r>
          </a:p>
          <a:p>
            <a:pPr marL="539750" indent="-182563">
              <a:spcBef>
                <a:spcPts val="100"/>
              </a:spcBef>
              <a:buFontTx/>
              <a:buChar char="-"/>
              <a:tabLst>
                <a:tab pos="539750" algn="l"/>
              </a:tabLst>
            </a:pPr>
            <a:r>
              <a:rPr lang="en-US" sz="1200" dirty="0">
                <a:latin typeface="Tw Cen MT" panose="020B0602020104020603" pitchFamily="34" charset="0"/>
              </a:rPr>
              <a:t>Personality</a:t>
            </a:r>
          </a:p>
          <a:p>
            <a:pPr marL="357187" indent="0">
              <a:spcBef>
                <a:spcPts val="100"/>
              </a:spcBef>
              <a:buNone/>
              <a:tabLst>
                <a:tab pos="539750" algn="l"/>
              </a:tabLst>
            </a:pPr>
            <a:endParaRPr lang="en-US" sz="1200" dirty="0">
              <a:latin typeface="Tw Cen MT" panose="020B0602020104020603" pitchFamily="34" charset="0"/>
            </a:endParaRPr>
          </a:p>
          <a:p>
            <a:pPr>
              <a:spcBef>
                <a:spcPts val="100"/>
              </a:spcBef>
              <a:tabLst>
                <a:tab pos="539750" algn="l"/>
              </a:tabLst>
            </a:pPr>
            <a:r>
              <a:rPr lang="en-US" sz="1400" dirty="0">
                <a:latin typeface="Tw Cen MT" panose="020B0602020104020603" pitchFamily="34" charset="0"/>
              </a:rPr>
              <a:t>Interactive task: How do we compare to research findings (optimism)?</a:t>
            </a:r>
            <a:endParaRPr lang="en-US" sz="1200" dirty="0">
              <a:latin typeface="Tw Cen MT" panose="020B0602020104020603" pitchFamily="34" charset="0"/>
            </a:endParaRPr>
          </a:p>
          <a:p>
            <a:pPr marL="539750" indent="-182563">
              <a:spcBef>
                <a:spcPts val="100"/>
              </a:spcBef>
              <a:buFontTx/>
              <a:buChar char="-"/>
              <a:tabLst>
                <a:tab pos="539750" algn="l"/>
              </a:tabLst>
            </a:pPr>
            <a:r>
              <a:rPr lang="en-US" sz="1200" dirty="0">
                <a:latin typeface="Tw Cen MT" panose="020B0602020104020603" pitchFamily="34" charset="0"/>
              </a:rPr>
              <a:t>Locus of control</a:t>
            </a:r>
          </a:p>
          <a:p>
            <a:pPr marL="539750" indent="-182563">
              <a:spcBef>
                <a:spcPts val="100"/>
              </a:spcBef>
              <a:buFontTx/>
              <a:buChar char="-"/>
              <a:tabLst>
                <a:tab pos="539750" algn="l"/>
              </a:tabLst>
            </a:pPr>
            <a:r>
              <a:rPr lang="en-US" sz="1200" dirty="0">
                <a:latin typeface="Tw Cen MT" panose="020B0602020104020603" pitchFamily="34" charset="0"/>
              </a:rPr>
              <a:t>Social support</a:t>
            </a:r>
          </a:p>
          <a:p>
            <a:pPr marL="539750" indent="-182563">
              <a:spcBef>
                <a:spcPts val="100"/>
              </a:spcBef>
              <a:buFontTx/>
              <a:buChar char="-"/>
              <a:tabLst>
                <a:tab pos="539750" algn="l"/>
              </a:tabLst>
            </a:pPr>
            <a:r>
              <a:rPr lang="en-US" sz="1200" dirty="0">
                <a:latin typeface="Tw Cen MT" panose="020B0602020104020603" pitchFamily="34" charset="0"/>
              </a:rPr>
              <a:t>Cross-cultural differences</a:t>
            </a:r>
          </a:p>
          <a:p>
            <a:pPr marL="0" indent="0">
              <a:spcBef>
                <a:spcPts val="100"/>
              </a:spcBef>
              <a:buNone/>
            </a:pPr>
            <a:endParaRPr lang="en-US" sz="2000" dirty="0">
              <a:latin typeface="Tw Cen MT" panose="020B0602020104020603" pitchFamily="34" charset="0"/>
            </a:endParaRPr>
          </a:p>
          <a:p>
            <a:pPr marL="627063" indent="92075">
              <a:spcBef>
                <a:spcPts val="100"/>
              </a:spcBef>
              <a:buNone/>
            </a:pPr>
            <a:r>
              <a:rPr lang="en-US" sz="1300" b="1" dirty="0">
                <a:solidFill>
                  <a:srgbClr val="002060"/>
                </a:solidFill>
                <a:latin typeface="Tw Cen MT" panose="020B0602020104020603" pitchFamily="34" charset="0"/>
              </a:rPr>
              <a:t>~5-minute break </a:t>
            </a:r>
          </a:p>
          <a:p>
            <a:pPr marL="0" indent="0">
              <a:spcBef>
                <a:spcPts val="100"/>
              </a:spcBef>
              <a:buNone/>
            </a:pPr>
            <a:r>
              <a:rPr lang="en-US" sz="1400" dirty="0">
                <a:latin typeface="Tw Cen MT" panose="020B0602020104020603" pitchFamily="34" charset="0"/>
              </a:rPr>
              <a:t> </a:t>
            </a:r>
          </a:p>
          <a:p>
            <a:pPr>
              <a:spcBef>
                <a:spcPts val="100"/>
              </a:spcBef>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pic>
        <p:nvPicPr>
          <p:cNvPr id="13" name="Graphic 12" descr="Latte Cup with solid fill">
            <a:extLst>
              <a:ext uri="{FF2B5EF4-FFF2-40B4-BE49-F238E27FC236}">
                <a16:creationId xmlns:a16="http://schemas.microsoft.com/office/drawing/2014/main" id="{F053A857-33B3-4189-AC54-2019E61C4D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8236" y="3943497"/>
            <a:ext cx="514501" cy="514501"/>
          </a:xfrm>
          <a:prstGeom prst="rect">
            <a:avLst/>
          </a:prstGeom>
        </p:spPr>
      </p:pic>
      <p:pic>
        <p:nvPicPr>
          <p:cNvPr id="15" name="Graphic 14" descr="Coffee with solid fill">
            <a:extLst>
              <a:ext uri="{FF2B5EF4-FFF2-40B4-BE49-F238E27FC236}">
                <a16:creationId xmlns:a16="http://schemas.microsoft.com/office/drawing/2014/main" id="{EB178013-1D0F-491D-BA10-D8B81FF500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9985" y="3886856"/>
            <a:ext cx="514502" cy="514502"/>
          </a:xfrm>
          <a:prstGeom prst="rect">
            <a:avLst/>
          </a:prstGeom>
        </p:spPr>
      </p:pic>
      <p:pic>
        <p:nvPicPr>
          <p:cNvPr id="17" name="Graphic 16" descr="Questions outline">
            <a:extLst>
              <a:ext uri="{FF2B5EF4-FFF2-40B4-BE49-F238E27FC236}">
                <a16:creationId xmlns:a16="http://schemas.microsoft.com/office/drawing/2014/main" id="{219F1389-CE6F-4389-ADDE-31ABEC937B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1331" y="4020629"/>
            <a:ext cx="473710" cy="473710"/>
          </a:xfrm>
          <a:prstGeom prst="rect">
            <a:avLst/>
          </a:prstGeom>
        </p:spPr>
      </p:pic>
    </p:spTree>
    <p:extLst>
      <p:ext uri="{BB962C8B-B14F-4D97-AF65-F5344CB8AC3E}">
        <p14:creationId xmlns:p14="http://schemas.microsoft.com/office/powerpoint/2010/main" val="14453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30</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2000" dirty="0">
              <a:solidFill>
                <a:srgbClr val="002060"/>
              </a:solidFill>
              <a:latin typeface="Tw Cen MT" panose="020B0602020104020603" pitchFamily="34" charset="0"/>
            </a:endParaRPr>
          </a:p>
          <a:p>
            <a:pPr>
              <a:spcBef>
                <a:spcPts val="100"/>
              </a:spcBef>
              <a:spcAft>
                <a:spcPts val="1200"/>
              </a:spcAft>
            </a:pPr>
            <a:r>
              <a:rPr lang="en-US" sz="1800" b="0" dirty="0">
                <a:solidFill>
                  <a:srgbClr val="002060"/>
                </a:solidFill>
                <a:latin typeface="Tw Cen MT" panose="020B0602020104020603" pitchFamily="34" charset="0"/>
              </a:rPr>
              <a:t>Do collectivist and individualist societies differ in the level of stress?</a:t>
            </a:r>
          </a:p>
          <a:p>
            <a:pPr>
              <a:spcBef>
                <a:spcPts val="100"/>
              </a:spcBef>
              <a:spcAft>
                <a:spcPts val="1200"/>
              </a:spcAft>
            </a:pPr>
            <a:r>
              <a:rPr lang="en-US" sz="1800" b="0" dirty="0">
                <a:solidFill>
                  <a:srgbClr val="002060"/>
                </a:solidFill>
                <a:latin typeface="Tw Cen MT" panose="020B0602020104020603" pitchFamily="34" charset="0"/>
              </a:rPr>
              <a:t>Why?</a:t>
            </a:r>
          </a:p>
          <a:p>
            <a:pPr marL="285750" indent="-285750">
              <a:spcBef>
                <a:spcPts val="100"/>
              </a:spcBef>
              <a:spcAft>
                <a:spcPts val="1200"/>
              </a:spcAft>
              <a:buFont typeface="Arial" panose="020B0604020202020204" pitchFamily="34" charset="0"/>
              <a:buChar char="•"/>
            </a:pPr>
            <a:r>
              <a:rPr lang="en-US" sz="1600" b="0" dirty="0">
                <a:solidFill>
                  <a:srgbClr val="002060"/>
                </a:solidFill>
                <a:latin typeface="Tw Cen MT" panose="020B0602020104020603" pitchFamily="34" charset="0"/>
              </a:rPr>
              <a:t>Scan the literature on this topic</a:t>
            </a:r>
          </a:p>
          <a:p>
            <a:pPr marL="285750" indent="-285750">
              <a:spcBef>
                <a:spcPts val="100"/>
              </a:spcBef>
              <a:spcAft>
                <a:spcPts val="1200"/>
              </a:spcAft>
              <a:buFont typeface="Arial" panose="020B0604020202020204" pitchFamily="34" charset="0"/>
              <a:buChar char="•"/>
            </a:pPr>
            <a:r>
              <a:rPr lang="en-US" sz="1600" b="0" dirty="0">
                <a:solidFill>
                  <a:srgbClr val="002060"/>
                </a:solidFill>
                <a:latin typeface="Tw Cen MT" panose="020B0602020104020603" pitchFamily="34" charset="0"/>
              </a:rPr>
              <a:t>Login to </a:t>
            </a:r>
            <a:r>
              <a:rPr lang="en-US" sz="1600" b="0" dirty="0" err="1">
                <a:solidFill>
                  <a:srgbClr val="002060"/>
                </a:solidFill>
                <a:latin typeface="Tw Cen MT" panose="020B0602020104020603" pitchFamily="34" charset="0"/>
              </a:rPr>
              <a:t>Menti</a:t>
            </a:r>
            <a:r>
              <a:rPr lang="en-US" sz="1600" b="0" dirty="0">
                <a:solidFill>
                  <a:srgbClr val="002060"/>
                </a:solidFill>
                <a:latin typeface="Tw Cen MT" panose="020B0602020104020603" pitchFamily="34" charset="0"/>
              </a:rPr>
              <a:t> and add your findings and suggestions</a:t>
            </a:r>
          </a:p>
          <a:p>
            <a:pPr marL="285750" indent="-285750">
              <a:spcBef>
                <a:spcPts val="100"/>
              </a:spcBef>
              <a:spcAft>
                <a:spcPts val="1200"/>
              </a:spcAft>
              <a:buFont typeface="Arial" panose="020B0604020202020204" pitchFamily="34" charset="0"/>
              <a:buChar char="•"/>
            </a:pPr>
            <a:r>
              <a:rPr lang="en-US" sz="1600" b="0" dirty="0">
                <a:solidFill>
                  <a:srgbClr val="002060"/>
                </a:solidFill>
                <a:latin typeface="Tw Cen MT" panose="020B0602020104020603" pitchFamily="34" charset="0"/>
              </a:rPr>
              <a:t>Class discussion</a:t>
            </a:r>
          </a:p>
          <a:p>
            <a:pPr marL="892175" indent="-530225"/>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Coping &amp; illness moderators</a:t>
            </a:r>
            <a:br>
              <a:rPr lang="en-US" sz="3600" dirty="0">
                <a:solidFill>
                  <a:srgbClr val="002060"/>
                </a:solidFill>
              </a:rPr>
            </a:br>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1" i="0" dirty="0">
                  <a:solidFill>
                    <a:srgbClr val="252B36"/>
                  </a:solidFill>
                  <a:effectLst/>
                  <a:latin typeface="MentiText"/>
                </a:rPr>
                <a:t>TBC</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320636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31</a:t>
            </a:fld>
            <a:endParaRPr lang="en-US" dirty="0"/>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Summary: Factors affecting stress</a:t>
            </a:r>
            <a:br>
              <a:rPr lang="en-US" sz="3600" dirty="0">
                <a:solidFill>
                  <a:srgbClr val="002060"/>
                </a:solidFill>
              </a:rPr>
            </a:br>
            <a:endParaRPr lang="en-US" sz="16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07873D0B-B669-77D3-8C60-C4451E49AEEA}"/>
              </a:ext>
            </a:extLst>
          </p:cNvPr>
          <p:cNvSpPr>
            <a:spLocks noGrp="1"/>
          </p:cNvSpPr>
          <p:nvPr>
            <p:ph sz="half" idx="13"/>
          </p:nvPr>
        </p:nvSpPr>
        <p:spPr>
          <a:xfrm>
            <a:off x="741860" y="1626895"/>
            <a:ext cx="3401515" cy="3398762"/>
          </a:xfrm>
        </p:spPr>
        <p:txBody>
          <a:bodyPr>
            <a:noAutofit/>
          </a:bodyPr>
          <a:lstStyle/>
          <a:p>
            <a:pPr marL="0" indent="0">
              <a:buNone/>
            </a:pPr>
            <a:r>
              <a:rPr lang="en-AU" sz="1800" dirty="0">
                <a:latin typeface="Tw Cen MT" panose="020B0602020104020603" pitchFamily="34" charset="0"/>
              </a:rPr>
              <a:t>(Some of) the things we know that moderate the effects of stress:</a:t>
            </a:r>
          </a:p>
          <a:p>
            <a:pPr>
              <a:buFontTx/>
              <a:buChar char="-"/>
            </a:pPr>
            <a:r>
              <a:rPr lang="en-AU" sz="1600" dirty="0">
                <a:latin typeface="Tw Cen MT" panose="020B0602020104020603" pitchFamily="34" charset="0"/>
              </a:rPr>
              <a:t>Coping style</a:t>
            </a:r>
          </a:p>
          <a:p>
            <a:pPr>
              <a:buFontTx/>
              <a:buChar char="-"/>
            </a:pPr>
            <a:r>
              <a:rPr lang="en-AU" sz="1600" dirty="0">
                <a:latin typeface="Tw Cen MT" panose="020B0602020104020603" pitchFamily="34" charset="0"/>
              </a:rPr>
              <a:t>Personality</a:t>
            </a:r>
          </a:p>
          <a:p>
            <a:pPr>
              <a:buFontTx/>
              <a:buChar char="-"/>
            </a:pPr>
            <a:r>
              <a:rPr lang="en-AU" sz="1600" dirty="0">
                <a:latin typeface="Tw Cen MT" panose="020B0602020104020603" pitchFamily="34" charset="0"/>
              </a:rPr>
              <a:t>Social support</a:t>
            </a:r>
          </a:p>
          <a:p>
            <a:pPr>
              <a:buFontTx/>
              <a:buChar char="-"/>
            </a:pPr>
            <a:r>
              <a:rPr lang="en-AU" sz="1600" dirty="0">
                <a:latin typeface="Tw Cen MT" panose="020B0602020104020603" pitchFamily="34" charset="0"/>
              </a:rPr>
              <a:t>Locus of control</a:t>
            </a:r>
          </a:p>
          <a:p>
            <a:pPr>
              <a:buFontTx/>
              <a:buChar char="-"/>
            </a:pPr>
            <a:r>
              <a:rPr lang="en-AU" sz="1600" dirty="0">
                <a:latin typeface="Tw Cen MT" panose="020B0602020104020603" pitchFamily="34" charset="0"/>
              </a:rPr>
              <a:t>Culture</a:t>
            </a:r>
          </a:p>
        </p:txBody>
      </p:sp>
      <p:pic>
        <p:nvPicPr>
          <p:cNvPr id="1026" name="Picture 2" descr="woman in black long sleeve shirt covering her face with her hands">
            <a:hlinkClick r:id="rId3"/>
            <a:extLst>
              <a:ext uri="{FF2B5EF4-FFF2-40B4-BE49-F238E27FC236}">
                <a16:creationId xmlns:a16="http://schemas.microsoft.com/office/drawing/2014/main" id="{5A81C630-E0C5-EB59-D26A-44D240929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1626895"/>
            <a:ext cx="3856038"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3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32</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704075"/>
            <a:ext cx="7362077" cy="789958"/>
          </a:xfrm>
        </p:spPr>
        <p:txBody>
          <a:bodyPr>
            <a:normAutofit fontScale="90000"/>
          </a:bodyPr>
          <a:lstStyle/>
          <a:p>
            <a:pPr algn="ctr"/>
            <a:r>
              <a:rPr lang="en-US" sz="4400" dirty="0">
                <a:solidFill>
                  <a:srgbClr val="002060"/>
                </a:solidFill>
              </a:rPr>
              <a:t>Next week: Diet &amp; weight management</a:t>
            </a:r>
            <a:br>
              <a:rPr lang="en-US" sz="4400" dirty="0">
                <a:solidFill>
                  <a:srgbClr val="002060"/>
                </a:solidFill>
              </a:rPr>
            </a:br>
            <a:endParaRPr lang="en-AU" sz="5400" b="0" i="1" u="sng" dirty="0">
              <a:solidFill>
                <a:srgbClr val="002060"/>
              </a:solidFill>
            </a:endParaRPr>
          </a:p>
        </p:txBody>
      </p:sp>
    </p:spTree>
    <p:extLst>
      <p:ext uri="{BB962C8B-B14F-4D97-AF65-F5344CB8AC3E}">
        <p14:creationId xmlns:p14="http://schemas.microsoft.com/office/powerpoint/2010/main" val="3753514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725133-A7CC-46E9-8656-F0FDC02A5BD0}"/>
              </a:ext>
            </a:extLst>
          </p:cNvPr>
          <p:cNvSpPr>
            <a:spLocks noGrp="1"/>
          </p:cNvSpPr>
          <p:nvPr>
            <p:ph type="sldNum" sz="quarter" idx="12"/>
          </p:nvPr>
        </p:nvSpPr>
        <p:spPr/>
        <p:txBody>
          <a:bodyPr/>
          <a:lstStyle/>
          <a:p>
            <a:fld id="{6AA10EC0-CC52-A246-A2C3-81389B6F8C64}" type="slidenum">
              <a:rPr lang="en-US" smtClean="0"/>
              <a:pPr/>
              <a:t>33</a:t>
            </a:fld>
            <a:endParaRPr lang="en-US" dirty="0"/>
          </a:p>
        </p:txBody>
      </p:sp>
      <p:sp>
        <p:nvSpPr>
          <p:cNvPr id="4" name="Title 3">
            <a:extLst>
              <a:ext uri="{FF2B5EF4-FFF2-40B4-BE49-F238E27FC236}">
                <a16:creationId xmlns:a16="http://schemas.microsoft.com/office/drawing/2014/main" id="{9D691349-CA1C-4905-A6B2-12AC58326282}"/>
              </a:ext>
            </a:extLst>
          </p:cNvPr>
          <p:cNvSpPr>
            <a:spLocks noGrp="1"/>
          </p:cNvSpPr>
          <p:nvPr>
            <p:ph type="title"/>
          </p:nvPr>
        </p:nvSpPr>
        <p:spPr/>
        <p:txBody>
          <a:bodyPr/>
          <a:lstStyle/>
          <a:p>
            <a:r>
              <a:rPr lang="en-US" dirty="0">
                <a:solidFill>
                  <a:srgbClr val="002060"/>
                </a:solidFill>
              </a:rPr>
              <a:t>Credits &amp; Sources</a:t>
            </a:r>
            <a:endParaRPr lang="en-AU" dirty="0">
              <a:solidFill>
                <a:srgbClr val="002060"/>
              </a:solidFill>
            </a:endParaRPr>
          </a:p>
        </p:txBody>
      </p:sp>
      <p:sp>
        <p:nvSpPr>
          <p:cNvPr id="5" name="Content Placeholder 1">
            <a:extLst>
              <a:ext uri="{FF2B5EF4-FFF2-40B4-BE49-F238E27FC236}">
                <a16:creationId xmlns:a16="http://schemas.microsoft.com/office/drawing/2014/main" id="{FD117DBD-877D-0C0D-F6D4-89125860524D}"/>
              </a:ext>
            </a:extLst>
          </p:cNvPr>
          <p:cNvSpPr txBox="1">
            <a:spLocks/>
          </p:cNvSpPr>
          <p:nvPr/>
        </p:nvSpPr>
        <p:spPr>
          <a:xfrm>
            <a:off x="721718" y="1421656"/>
            <a:ext cx="6723786" cy="3398762"/>
          </a:xfrm>
          <a:prstGeom prst="rect">
            <a:avLst/>
          </a:prstGeom>
        </p:spPr>
        <p:txBody>
          <a:bodyPr vert="horz" lIns="90000" tIns="45720" rIns="91440" bIns="45720" rtlCol="0">
            <a:norm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Tw Cen MT" panose="020B0602020104020603" pitchFamily="34" charset="0"/>
              </a:rPr>
              <a:t>Where possible, I have included a link to the source for all images used in this slideshow. If an image in this slideshow does not have a link to the source posted below it, then I have either:</a:t>
            </a:r>
          </a:p>
          <a:p>
            <a:r>
              <a:rPr lang="en-US" sz="1600" dirty="0">
                <a:latin typeface="Tw Cen MT" panose="020B0602020104020603" pitchFamily="34" charset="0"/>
              </a:rPr>
              <a:t>Taken it from the site </a:t>
            </a:r>
            <a:r>
              <a:rPr lang="en-US" sz="1600" dirty="0">
                <a:latin typeface="Tw Cen MT" panose="020B0602020104020603" pitchFamily="34" charset="0"/>
                <a:hlinkClick r:id="rId2"/>
              </a:rPr>
              <a:t>www.unsplash.com</a:t>
            </a:r>
            <a:r>
              <a:rPr lang="en-US" sz="1600" dirty="0">
                <a:latin typeface="Tw Cen MT" panose="020B0602020104020603" pitchFamily="34" charset="0"/>
              </a:rPr>
              <a:t> and clicking the image will take you to the original source on </a:t>
            </a:r>
            <a:r>
              <a:rPr lang="en-US" sz="1600" i="1" dirty="0" err="1">
                <a:latin typeface="Tw Cen MT" panose="020B0602020104020603" pitchFamily="34" charset="0"/>
              </a:rPr>
              <a:t>unsplash</a:t>
            </a:r>
            <a:r>
              <a:rPr lang="en-US" sz="1600" i="1" dirty="0">
                <a:latin typeface="Tw Cen MT" panose="020B0602020104020603" pitchFamily="34" charset="0"/>
              </a:rPr>
              <a:t>. </a:t>
            </a:r>
            <a:endParaRPr lang="en-US" sz="1600" dirty="0">
              <a:latin typeface="Tw Cen MT" panose="020B0602020104020603" pitchFamily="34" charset="0"/>
              <a:ea typeface="Calibri" panose="020F0502020204030204" pitchFamily="34" charset="0"/>
            </a:endParaRPr>
          </a:p>
          <a:p>
            <a:pPr marL="0" indent="0">
              <a:buFont typeface="Arial" panose="020B0604020202020204" pitchFamily="34" charset="0"/>
              <a:buNone/>
            </a:pPr>
            <a:r>
              <a:rPr lang="en-US" sz="1600" dirty="0">
                <a:latin typeface="Tw Cen MT" panose="020B0602020104020603" pitchFamily="34" charset="0"/>
                <a:ea typeface="Calibri" panose="020F0502020204030204" pitchFamily="34" charset="0"/>
              </a:rPr>
              <a:t>OR</a:t>
            </a:r>
          </a:p>
          <a:p>
            <a:r>
              <a:rPr lang="en-US" sz="1600" dirty="0">
                <a:latin typeface="Tw Cen MT" panose="020B0602020104020603" pitchFamily="34" charset="0"/>
                <a:ea typeface="Calibri" panose="020F0502020204030204" pitchFamily="34" charset="0"/>
              </a:rPr>
              <a:t>Used images directly from the </a:t>
            </a:r>
            <a:r>
              <a:rPr lang="en-US" sz="1600" i="1" dirty="0">
                <a:latin typeface="Tw Cen MT" panose="020B0602020104020603" pitchFamily="34" charset="0"/>
                <a:ea typeface="Calibri" panose="020F0502020204030204" pitchFamily="34" charset="0"/>
                <a:hlinkClick r:id="rId3"/>
              </a:rPr>
              <a:t>Carlson &amp; </a:t>
            </a:r>
            <a:r>
              <a:rPr lang="en-US" sz="1600" i="1" dirty="0" err="1">
                <a:latin typeface="Tw Cen MT" panose="020B0602020104020603" pitchFamily="34" charset="0"/>
                <a:ea typeface="Calibri" panose="020F0502020204030204" pitchFamily="34" charset="0"/>
                <a:hlinkClick r:id="rId3"/>
              </a:rPr>
              <a:t>Brickett</a:t>
            </a:r>
            <a:r>
              <a:rPr lang="en-US" sz="1600" i="1" dirty="0">
                <a:latin typeface="Tw Cen MT" panose="020B0602020104020603" pitchFamily="34" charset="0"/>
                <a:ea typeface="Calibri" panose="020F0502020204030204" pitchFamily="34" charset="0"/>
                <a:hlinkClick r:id="rId3"/>
              </a:rPr>
              <a:t> (2017) textbook </a:t>
            </a:r>
            <a:r>
              <a:rPr lang="en-US" sz="1600" dirty="0">
                <a:latin typeface="Tw Cen MT" panose="020B0602020104020603" pitchFamily="34" charset="0"/>
                <a:ea typeface="Calibri" panose="020F0502020204030204" pitchFamily="34" charset="0"/>
              </a:rPr>
              <a:t>resources provided by the publisher</a:t>
            </a:r>
          </a:p>
          <a:p>
            <a:pPr marL="0" indent="0">
              <a:buFont typeface="Arial" panose="020B0604020202020204" pitchFamily="34" charset="0"/>
              <a:buNone/>
            </a:pPr>
            <a:endParaRPr lang="en-US" sz="1600" dirty="0">
              <a:latin typeface="Tw Cen MT" panose="020B0602020104020603" pitchFamily="34" charset="0"/>
              <a:ea typeface="Calibri" panose="020F0502020204030204" pitchFamily="34" charset="0"/>
            </a:endParaRPr>
          </a:p>
          <a:p>
            <a:pPr marL="0" indent="0">
              <a:buFont typeface="Arial" panose="020B0604020202020204" pitchFamily="34" charset="0"/>
              <a:buNone/>
            </a:pPr>
            <a:endParaRPr lang="en-US" sz="1600" i="1" dirty="0">
              <a:latin typeface="Tw Cen MT" panose="020B0602020104020603" pitchFamily="34" charset="0"/>
            </a:endParaRPr>
          </a:p>
          <a:p>
            <a:pPr marL="0" indent="0">
              <a:buFont typeface="Arial" panose="020B0604020202020204" pitchFamily="34" charset="0"/>
              <a:buNone/>
            </a:pPr>
            <a:endParaRPr lang="en-US" sz="1600" i="1" dirty="0">
              <a:latin typeface="Tw Cen MT" panose="020B0602020104020603" pitchFamily="34" charset="0"/>
            </a:endParaRPr>
          </a:p>
          <a:p>
            <a:pPr marL="0" indent="0">
              <a:buFont typeface="Arial" panose="020B0604020202020204" pitchFamily="34" charset="0"/>
              <a:buNone/>
            </a:pPr>
            <a:endParaRPr lang="en-US" sz="1600" i="1" dirty="0">
              <a:latin typeface="Tw Cen MT" panose="020B0602020104020603" pitchFamily="34" charset="0"/>
            </a:endParaRPr>
          </a:p>
          <a:p>
            <a:pPr marL="0" indent="0">
              <a:buFont typeface="Arial" panose="020B0604020202020204" pitchFamily="34" charset="0"/>
              <a:buNone/>
            </a:pPr>
            <a:endParaRPr lang="en-AU" dirty="0">
              <a:latin typeface="Tw Cen MT" panose="020B0602020104020603" pitchFamily="34" charset="0"/>
            </a:endParaRPr>
          </a:p>
        </p:txBody>
      </p:sp>
    </p:spTree>
    <p:extLst>
      <p:ext uri="{BB962C8B-B14F-4D97-AF65-F5344CB8AC3E}">
        <p14:creationId xmlns:p14="http://schemas.microsoft.com/office/powerpoint/2010/main" val="2301673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marL="0" indent="0">
              <a:spcBef>
                <a:spcPts val="100"/>
              </a:spcBef>
              <a:spcAft>
                <a:spcPts val="600"/>
              </a:spcAft>
              <a:buNone/>
            </a:pPr>
            <a:endParaRPr lang="en-US"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Australian Institute of Health and Welfare (AIHW) (2015). </a:t>
            </a:r>
            <a:r>
              <a:rPr lang="en-US" sz="1400" b="1" i="0" dirty="0">
                <a:solidFill>
                  <a:srgbClr val="45494B"/>
                </a:solidFill>
                <a:effectLst/>
                <a:latin typeface="Tw Cen MT" panose="020B0602020104020603" pitchFamily="34" charset="0"/>
              </a:rPr>
              <a:t>The health and welfare of Australia’s Aboriginal and Torres Strait Islander peoples: 2015. </a:t>
            </a:r>
            <a:r>
              <a:rPr lang="en-US" sz="1400" b="1" i="0" dirty="0">
                <a:solidFill>
                  <a:srgbClr val="45494B"/>
                </a:solidFill>
                <a:effectLst/>
                <a:latin typeface="Tw Cen MT" panose="020B0602020104020603" pitchFamily="34" charset="0"/>
                <a:hlinkClick r:id="rId3"/>
              </a:rPr>
              <a:t>https://www.aihw.gov.au/reports/indigenous-health-welfare/indigenous-health-welfare-2015/contents/determinants-of-health-key-points</a:t>
            </a:r>
            <a:endParaRPr lang="en-US" sz="1400" b="1" i="0" dirty="0">
              <a:solidFill>
                <a:srgbClr val="45494B"/>
              </a:solidFill>
              <a:effectLst/>
              <a:latin typeface="Tw Cen MT" panose="020B0602020104020603" pitchFamily="34" charset="0"/>
            </a:endParaRPr>
          </a:p>
          <a:p>
            <a:pPr>
              <a:spcBef>
                <a:spcPts val="100"/>
              </a:spcBef>
              <a:spcAft>
                <a:spcPts val="600"/>
              </a:spcAft>
            </a:pPr>
            <a:r>
              <a:rPr lang="en-AU" sz="1400" dirty="0" err="1">
                <a:effectLst/>
                <a:latin typeface="Tw Cen MT" panose="020B0602020104020603" pitchFamily="34" charset="0"/>
                <a:ea typeface="Calibri" panose="020F0502020204030204" pitchFamily="34" charset="0"/>
                <a:cs typeface="Times New Roman" panose="02020603050405020304" pitchFamily="18" charset="0"/>
              </a:rPr>
              <a:t>Avvenuti</a:t>
            </a:r>
            <a:r>
              <a:rPr lang="en-AU" sz="1400" dirty="0">
                <a:effectLst/>
                <a:latin typeface="Tw Cen MT" panose="020B0602020104020603" pitchFamily="34" charset="0"/>
                <a:ea typeface="Calibri" panose="020F0502020204030204" pitchFamily="34" charset="0"/>
                <a:cs typeface="Times New Roman" panose="02020603050405020304" pitchFamily="18" charset="0"/>
              </a:rPr>
              <a:t>, G., </a:t>
            </a:r>
            <a:r>
              <a:rPr lang="en-AU" sz="1400" dirty="0" err="1">
                <a:effectLst/>
                <a:latin typeface="Tw Cen MT" panose="020B0602020104020603" pitchFamily="34" charset="0"/>
                <a:ea typeface="Calibri" panose="020F0502020204030204" pitchFamily="34" charset="0"/>
                <a:cs typeface="Times New Roman" panose="02020603050405020304" pitchFamily="18" charset="0"/>
              </a:rPr>
              <a:t>Baiardini</a:t>
            </a:r>
            <a:r>
              <a:rPr lang="en-AU" sz="1400" dirty="0">
                <a:effectLst/>
                <a:latin typeface="Tw Cen MT" panose="020B0602020104020603" pitchFamily="34" charset="0"/>
                <a:ea typeface="Calibri" panose="020F0502020204030204" pitchFamily="34" charset="0"/>
                <a:cs typeface="Times New Roman" panose="02020603050405020304" pitchFamily="18" charset="0"/>
              </a:rPr>
              <a:t>, I. &amp; Giardini, A. (2016). Optimism’s Explicative Role for Chronic Diseases. </a:t>
            </a:r>
            <a:r>
              <a:rPr lang="en-AU" sz="1400" i="1" dirty="0">
                <a:effectLst/>
                <a:latin typeface="Tw Cen MT" panose="020B0602020104020603" pitchFamily="34" charset="0"/>
                <a:ea typeface="Calibri" panose="020F0502020204030204" pitchFamily="34" charset="0"/>
                <a:cs typeface="Times New Roman" panose="02020603050405020304" pitchFamily="18" charset="0"/>
              </a:rPr>
              <a:t>Frontiers in Psychology</a:t>
            </a:r>
            <a:r>
              <a:rPr lang="en-AU" sz="1400" dirty="0">
                <a:effectLst/>
                <a:latin typeface="Tw Cen MT" panose="020B0602020104020603" pitchFamily="34" charset="0"/>
                <a:ea typeface="Calibri" panose="020F0502020204030204" pitchFamily="34" charset="0"/>
                <a:cs typeface="Times New Roman" panose="02020603050405020304" pitchFamily="18" charset="0"/>
              </a:rPr>
              <a:t>, </a:t>
            </a:r>
            <a:r>
              <a:rPr lang="en-AU" sz="1400" i="1" dirty="0">
                <a:effectLst/>
                <a:latin typeface="Tw Cen MT" panose="020B0602020104020603" pitchFamily="34" charset="0"/>
                <a:ea typeface="Calibri" panose="020F0502020204030204" pitchFamily="34" charset="0"/>
                <a:cs typeface="Times New Roman" panose="02020603050405020304" pitchFamily="18" charset="0"/>
              </a:rPr>
              <a:t>7</a:t>
            </a:r>
            <a:r>
              <a:rPr lang="en-AU" sz="1400" dirty="0">
                <a:effectLst/>
                <a:latin typeface="Tw Cen MT" panose="020B0602020104020603" pitchFamily="34" charset="0"/>
                <a:ea typeface="Calibri" panose="020F0502020204030204" pitchFamily="34" charset="0"/>
                <a:cs typeface="Times New Roman" panose="02020603050405020304" pitchFamily="18" charset="0"/>
              </a:rPr>
              <a:t>, 295. </a:t>
            </a:r>
            <a:r>
              <a:rPr lang="en-AU" sz="1400" u="sng" dirty="0">
                <a:effectLst/>
                <a:latin typeface="Tw Cen MT" panose="020B0602020104020603"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https://doi.org/10.3389/fpsyg.2016.00295</a:t>
            </a:r>
            <a:endParaRPr lang="en-AU"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Banjongrewadee</a:t>
            </a:r>
            <a:r>
              <a:rPr lang="en-AU" sz="1400" dirty="0">
                <a:latin typeface="Tw Cen MT" panose="020B0602020104020603" pitchFamily="34" charset="0"/>
              </a:rPr>
              <a:t>, M., </a:t>
            </a:r>
            <a:r>
              <a:rPr lang="en-AU" sz="1400" dirty="0" err="1">
                <a:latin typeface="Tw Cen MT" panose="020B0602020104020603" pitchFamily="34" charset="0"/>
              </a:rPr>
              <a:t>Wongpakaran</a:t>
            </a:r>
            <a:r>
              <a:rPr lang="en-AU" sz="1400" dirty="0">
                <a:latin typeface="Tw Cen MT" panose="020B0602020104020603" pitchFamily="34" charset="0"/>
              </a:rPr>
              <a:t>, N., </a:t>
            </a:r>
            <a:r>
              <a:rPr lang="en-AU" sz="1400" dirty="0" err="1">
                <a:latin typeface="Tw Cen MT" panose="020B0602020104020603" pitchFamily="34" charset="0"/>
              </a:rPr>
              <a:t>Wongpakaran</a:t>
            </a:r>
            <a:r>
              <a:rPr lang="en-AU" sz="1400" dirty="0">
                <a:latin typeface="Tw Cen MT" panose="020B0602020104020603" pitchFamily="34" charset="0"/>
              </a:rPr>
              <a:t>, T., </a:t>
            </a:r>
            <a:r>
              <a:rPr lang="en-AU" sz="1400" dirty="0" err="1">
                <a:latin typeface="Tw Cen MT" panose="020B0602020104020603" pitchFamily="34" charset="0"/>
              </a:rPr>
              <a:t>Pipanmekaporn</a:t>
            </a:r>
            <a:r>
              <a:rPr lang="en-AU" sz="1400" dirty="0">
                <a:latin typeface="Tw Cen MT" panose="020B0602020104020603" pitchFamily="34" charset="0"/>
              </a:rPr>
              <a:t>, T., </a:t>
            </a:r>
            <a:r>
              <a:rPr lang="en-AU" sz="1400" dirty="0" err="1">
                <a:latin typeface="Tw Cen MT" panose="020B0602020104020603" pitchFamily="34" charset="0"/>
              </a:rPr>
              <a:t>Punjasawadwong</a:t>
            </a:r>
            <a:r>
              <a:rPr lang="en-AU" sz="1400" dirty="0">
                <a:latin typeface="Tw Cen MT" panose="020B0602020104020603" pitchFamily="34" charset="0"/>
              </a:rPr>
              <a:t>, Y. &amp; </a:t>
            </a:r>
            <a:r>
              <a:rPr lang="en-AU" sz="1400" dirty="0" err="1">
                <a:latin typeface="Tw Cen MT" panose="020B0602020104020603" pitchFamily="34" charset="0"/>
              </a:rPr>
              <a:t>Mueankwan</a:t>
            </a:r>
            <a:r>
              <a:rPr lang="en-AU" sz="1400" dirty="0">
                <a:latin typeface="Tw Cen MT" panose="020B0602020104020603" pitchFamily="34" charset="0"/>
              </a:rPr>
              <a:t>, S. (2020). The role of perceived stress and cognitive function on the relationship between neuroticism and depression among the elderly: a structural equation model approach. </a:t>
            </a:r>
            <a:r>
              <a:rPr lang="en-AU" sz="1400" i="1" dirty="0">
                <a:latin typeface="Tw Cen MT" panose="020B0602020104020603" pitchFamily="34" charset="0"/>
              </a:rPr>
              <a:t>BMC Psychiatry</a:t>
            </a:r>
            <a:r>
              <a:rPr lang="en-AU" sz="1400" dirty="0">
                <a:latin typeface="Tw Cen MT" panose="020B0602020104020603" pitchFamily="34" charset="0"/>
              </a:rPr>
              <a:t>, </a:t>
            </a:r>
            <a:r>
              <a:rPr lang="en-AU" sz="1400" i="1" dirty="0">
                <a:latin typeface="Tw Cen MT" panose="020B0602020104020603" pitchFamily="34" charset="0"/>
              </a:rPr>
              <a:t>20</a:t>
            </a:r>
            <a:r>
              <a:rPr lang="en-AU" sz="1400" dirty="0">
                <a:latin typeface="Tw Cen MT" panose="020B0602020104020603" pitchFamily="34" charset="0"/>
              </a:rPr>
              <a:t>(1), 25. https://doi.org/10.1186/s12888-020-2440-9</a:t>
            </a:r>
            <a:endParaRPr lang="en-US"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Berglund, E., </a:t>
            </a:r>
            <a:r>
              <a:rPr lang="en-US" sz="1400" dirty="0" err="1">
                <a:latin typeface="Tw Cen MT" panose="020B0602020104020603" pitchFamily="34" charset="0"/>
              </a:rPr>
              <a:t>Lytsy</a:t>
            </a:r>
            <a:r>
              <a:rPr lang="en-US" sz="1400" dirty="0">
                <a:latin typeface="Tw Cen MT" panose="020B0602020104020603" pitchFamily="34" charset="0"/>
              </a:rPr>
              <a:t>, P. &amp; </a:t>
            </a:r>
            <a:r>
              <a:rPr lang="en-US" sz="1400" dirty="0" err="1">
                <a:latin typeface="Tw Cen MT" panose="020B0602020104020603" pitchFamily="34" charset="0"/>
              </a:rPr>
              <a:t>Westerling</a:t>
            </a:r>
            <a:r>
              <a:rPr lang="en-US" sz="1400" dirty="0">
                <a:latin typeface="Tw Cen MT" panose="020B0602020104020603" pitchFamily="34" charset="0"/>
              </a:rPr>
              <a:t>, R. (2014). The influence of locus of control on self-rated health in context of chronic disease: a structural equation modeling approach in a cross sectional study. </a:t>
            </a:r>
            <a:r>
              <a:rPr lang="en-US" sz="1400" i="1" dirty="0">
                <a:latin typeface="Tw Cen MT" panose="020B0602020104020603" pitchFamily="34" charset="0"/>
              </a:rPr>
              <a:t>BMC Public Health</a:t>
            </a:r>
            <a:r>
              <a:rPr lang="en-US" sz="1400" dirty="0">
                <a:latin typeface="Tw Cen MT" panose="020B0602020104020603" pitchFamily="34" charset="0"/>
              </a:rPr>
              <a:t>, </a:t>
            </a:r>
            <a:r>
              <a:rPr lang="en-US" sz="1400" i="1" dirty="0">
                <a:latin typeface="Tw Cen MT" panose="020B0602020104020603" pitchFamily="34" charset="0"/>
              </a:rPr>
              <a:t>14</a:t>
            </a:r>
            <a:r>
              <a:rPr lang="en-US" sz="1400" dirty="0">
                <a:latin typeface="Tw Cen MT" panose="020B0602020104020603" pitchFamily="34" charset="0"/>
              </a:rPr>
              <a:t>(1), 492–492. </a:t>
            </a:r>
            <a:r>
              <a:rPr lang="en-US" sz="1400" dirty="0">
                <a:latin typeface="Tw Cen MT" panose="020B0602020104020603" pitchFamily="34" charset="0"/>
                <a:hlinkClick r:id="rId5"/>
              </a:rPr>
              <a:t>https://doi.org/10.1186/1471-2458-14-492</a:t>
            </a: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34</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82595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200" dirty="0">
                <a:latin typeface="Tw Cen MT" panose="020B0602020104020603" pitchFamily="34" charset="0"/>
              </a:rPr>
              <a:t>Berkman, l. f. &amp; Syme, S. L. (1979). SOCIAL NETWORKS, HOST RESISTANCE, AND MORTALITY: A NINE-YEAR FOLLOW-UP STUDY OF ALAMEDA COUNTY RESIDENTS. </a:t>
            </a:r>
            <a:r>
              <a:rPr lang="en-US" sz="1200" i="1" dirty="0">
                <a:latin typeface="Tw Cen MT" panose="020B0602020104020603" pitchFamily="34" charset="0"/>
              </a:rPr>
              <a:t>American Journal of Epidemiology</a:t>
            </a:r>
            <a:r>
              <a:rPr lang="en-US" sz="1200" dirty="0">
                <a:latin typeface="Tw Cen MT" panose="020B0602020104020603" pitchFamily="34" charset="0"/>
              </a:rPr>
              <a:t>, </a:t>
            </a:r>
            <a:r>
              <a:rPr lang="en-US" sz="1200" i="1" dirty="0">
                <a:latin typeface="Tw Cen MT" panose="020B0602020104020603" pitchFamily="34" charset="0"/>
              </a:rPr>
              <a:t>109</a:t>
            </a:r>
            <a:r>
              <a:rPr lang="en-US" sz="1200" dirty="0">
                <a:latin typeface="Tw Cen MT" panose="020B0602020104020603" pitchFamily="34" charset="0"/>
              </a:rPr>
              <a:t>(2), 186–204. </a:t>
            </a:r>
            <a:r>
              <a:rPr lang="en-US" sz="1200" dirty="0">
                <a:latin typeface="Tw Cen MT" panose="020B0602020104020603" pitchFamily="34" charset="0"/>
                <a:hlinkClick r:id="rId3"/>
              </a:rPr>
              <a:t>https://doi.org/10.1093/oxfordjournals.aje.a112674</a:t>
            </a:r>
            <a:endParaRPr lang="en-US" sz="1200" dirty="0">
              <a:latin typeface="Tw Cen MT" panose="020B0602020104020603" pitchFamily="34" charset="0"/>
            </a:endParaRPr>
          </a:p>
          <a:p>
            <a:pPr>
              <a:spcBef>
                <a:spcPts val="100"/>
              </a:spcBef>
              <a:spcAft>
                <a:spcPts val="600"/>
              </a:spcAft>
            </a:pPr>
            <a:r>
              <a:rPr lang="en-US" sz="1200" dirty="0" err="1">
                <a:latin typeface="Tw Cen MT" panose="020B0602020104020603" pitchFamily="34" charset="0"/>
              </a:rPr>
              <a:t>Bogg</a:t>
            </a:r>
            <a:r>
              <a:rPr lang="en-US" sz="1200" dirty="0">
                <a:latin typeface="Tw Cen MT" panose="020B0602020104020603" pitchFamily="34" charset="0"/>
              </a:rPr>
              <a:t>, T. &amp; Roberts, B. W. (2004). Conscientiousness and Health-Related Behaviors: A Meta-Analysis of the Leading Behavioral Contributors to Mortality. </a:t>
            </a:r>
            <a:r>
              <a:rPr lang="en-US" sz="1200" i="1" dirty="0">
                <a:latin typeface="Tw Cen MT" panose="020B0602020104020603" pitchFamily="34" charset="0"/>
              </a:rPr>
              <a:t>Psychological Bulletin</a:t>
            </a:r>
            <a:r>
              <a:rPr lang="en-US" sz="1200" dirty="0">
                <a:latin typeface="Tw Cen MT" panose="020B0602020104020603" pitchFamily="34" charset="0"/>
              </a:rPr>
              <a:t>, </a:t>
            </a:r>
            <a:r>
              <a:rPr lang="en-US" sz="1200" i="1" dirty="0">
                <a:latin typeface="Tw Cen MT" panose="020B0602020104020603" pitchFamily="34" charset="0"/>
              </a:rPr>
              <a:t>130</a:t>
            </a:r>
            <a:r>
              <a:rPr lang="en-US" sz="1200" dirty="0">
                <a:latin typeface="Tw Cen MT" panose="020B0602020104020603" pitchFamily="34" charset="0"/>
              </a:rPr>
              <a:t>(6), 887–919. </a:t>
            </a:r>
            <a:r>
              <a:rPr lang="en-US" sz="1200" dirty="0">
                <a:latin typeface="Tw Cen MT" panose="020B0602020104020603" pitchFamily="34" charset="0"/>
                <a:hlinkClick r:id="rId4"/>
              </a:rPr>
              <a:t>https://doi.org/10.1037/0033-2909.130.6.887</a:t>
            </a:r>
            <a:endParaRPr lang="en-US" sz="1200" dirty="0">
              <a:latin typeface="Tw Cen MT" panose="020B0602020104020603" pitchFamily="34" charset="0"/>
            </a:endParaRPr>
          </a:p>
          <a:p>
            <a:pPr>
              <a:spcBef>
                <a:spcPts val="100"/>
              </a:spcBef>
              <a:spcAft>
                <a:spcPts val="600"/>
              </a:spcAft>
            </a:pPr>
            <a:r>
              <a:rPr lang="en-GB" sz="1200" dirty="0">
                <a:latin typeface="Tw Cen MT" panose="020B0602020104020603" pitchFamily="34" charset="0"/>
              </a:rPr>
              <a:t>Burns, V. E., Carroll, D., </a:t>
            </a:r>
            <a:r>
              <a:rPr lang="en-GB" sz="1200" dirty="0" err="1">
                <a:latin typeface="Tw Cen MT" panose="020B0602020104020603" pitchFamily="34" charset="0"/>
              </a:rPr>
              <a:t>Drayson</a:t>
            </a:r>
            <a:r>
              <a:rPr lang="en-GB" sz="1200" dirty="0">
                <a:latin typeface="Tw Cen MT" panose="020B0602020104020603" pitchFamily="34" charset="0"/>
              </a:rPr>
              <a:t>, M., Whitham, M., &amp; Ring, C. (2003). Life events, perceived stress and antibody response to influenza vaccination in young, healthy adults. </a:t>
            </a:r>
            <a:r>
              <a:rPr lang="en-GB" sz="1200" i="1" dirty="0">
                <a:effectLst/>
                <a:latin typeface="Tw Cen MT" panose="020B0602020104020603" pitchFamily="34" charset="0"/>
              </a:rPr>
              <a:t>Journal of Psychosomatic Research</a:t>
            </a:r>
            <a:r>
              <a:rPr lang="en-GB" sz="1200" dirty="0">
                <a:latin typeface="Tw Cen MT" panose="020B0602020104020603" pitchFamily="34" charset="0"/>
              </a:rPr>
              <a:t>, </a:t>
            </a:r>
            <a:r>
              <a:rPr lang="en-GB" sz="1200" i="1" dirty="0">
                <a:effectLst/>
                <a:latin typeface="Tw Cen MT" panose="020B0602020104020603" pitchFamily="34" charset="0"/>
              </a:rPr>
              <a:t>55</a:t>
            </a:r>
            <a:r>
              <a:rPr lang="en-GB" sz="1200" dirty="0">
                <a:latin typeface="Tw Cen MT" panose="020B0602020104020603" pitchFamily="34" charset="0"/>
              </a:rPr>
              <a:t>(6), 569–572. </a:t>
            </a:r>
            <a:r>
              <a:rPr lang="en-GB" sz="1200" dirty="0">
                <a:effectLst/>
                <a:latin typeface="Tw Cen MT" panose="020B0602020104020603" pitchFamily="34" charset="0"/>
                <a:hlinkClick r:id="rId5"/>
              </a:rPr>
              <a:t>https://doi.org/10.1016/S0022-3999(03)00073-4</a:t>
            </a:r>
            <a:endParaRPr lang="en-US" sz="1200" dirty="0">
              <a:latin typeface="Tw Cen MT" panose="020B0602020104020603" pitchFamily="34" charset="0"/>
            </a:endParaRPr>
          </a:p>
          <a:p>
            <a:pPr>
              <a:spcBef>
                <a:spcPts val="100"/>
              </a:spcBef>
              <a:spcAft>
                <a:spcPts val="600"/>
              </a:spcAft>
            </a:pPr>
            <a:r>
              <a:rPr lang="en-US" sz="1200" dirty="0">
                <a:latin typeface="Tw Cen MT" panose="020B0602020104020603" pitchFamily="34" charset="0"/>
              </a:rPr>
              <a:t>Cohen, S., Tyrrell, D. A. J. &amp; Smith, A. P. (1991). Psychological Stress and Susceptibility to the Common Cold. </a:t>
            </a:r>
            <a:r>
              <a:rPr lang="en-US" sz="1200" i="1" dirty="0">
                <a:latin typeface="Tw Cen MT" panose="020B0602020104020603" pitchFamily="34" charset="0"/>
              </a:rPr>
              <a:t>The New England Journal of Medicine</a:t>
            </a:r>
            <a:r>
              <a:rPr lang="en-US" sz="1200" dirty="0">
                <a:latin typeface="Tw Cen MT" panose="020B0602020104020603" pitchFamily="34" charset="0"/>
              </a:rPr>
              <a:t>, </a:t>
            </a:r>
            <a:r>
              <a:rPr lang="en-US" sz="1200" i="1" dirty="0">
                <a:latin typeface="Tw Cen MT" panose="020B0602020104020603" pitchFamily="34" charset="0"/>
              </a:rPr>
              <a:t>325</a:t>
            </a:r>
            <a:r>
              <a:rPr lang="en-US" sz="1200" dirty="0">
                <a:latin typeface="Tw Cen MT" panose="020B0602020104020603" pitchFamily="34" charset="0"/>
              </a:rPr>
              <a:t>(9), 606–612. </a:t>
            </a:r>
            <a:r>
              <a:rPr lang="en-US" sz="1200" dirty="0">
                <a:latin typeface="Tw Cen MT" panose="020B0602020104020603" pitchFamily="34" charset="0"/>
                <a:hlinkClick r:id="rId6"/>
              </a:rPr>
              <a:t>https://doi.org/10.1056/nejm199108293250903</a:t>
            </a:r>
            <a:endParaRPr lang="en-US" sz="1200" dirty="0">
              <a:latin typeface="Tw Cen MT" panose="020B0602020104020603" pitchFamily="34" charset="0"/>
            </a:endParaRPr>
          </a:p>
          <a:p>
            <a:pPr>
              <a:spcBef>
                <a:spcPts val="100"/>
              </a:spcBef>
              <a:spcAft>
                <a:spcPts val="600"/>
              </a:spcAft>
            </a:pPr>
            <a:r>
              <a:rPr lang="en-US" sz="1200" dirty="0">
                <a:latin typeface="Tw Cen MT" panose="020B0602020104020603" pitchFamily="34" charset="0"/>
              </a:rPr>
              <a:t>Colby, D. A. &amp; </a:t>
            </a:r>
            <a:r>
              <a:rPr lang="en-US" sz="1200" dirty="0" err="1">
                <a:latin typeface="Tw Cen MT" panose="020B0602020104020603" pitchFamily="34" charset="0"/>
              </a:rPr>
              <a:t>Shifren</a:t>
            </a:r>
            <a:r>
              <a:rPr lang="en-US" sz="1200" dirty="0">
                <a:latin typeface="Tw Cen MT" panose="020B0602020104020603" pitchFamily="34" charset="0"/>
              </a:rPr>
              <a:t>, K. (2013). Optimism, mental health, and quality of life: A study among breast cancer patients. </a:t>
            </a:r>
            <a:r>
              <a:rPr lang="en-US" sz="1200" i="1" dirty="0">
                <a:latin typeface="Tw Cen MT" panose="020B0602020104020603" pitchFamily="34" charset="0"/>
              </a:rPr>
              <a:t>Psychology, Health &amp; Medicine</a:t>
            </a:r>
            <a:r>
              <a:rPr lang="en-US" sz="1200" dirty="0">
                <a:latin typeface="Tw Cen MT" panose="020B0602020104020603" pitchFamily="34" charset="0"/>
              </a:rPr>
              <a:t>, </a:t>
            </a:r>
            <a:r>
              <a:rPr lang="en-US" sz="1200" i="1" dirty="0">
                <a:latin typeface="Tw Cen MT" panose="020B0602020104020603" pitchFamily="34" charset="0"/>
              </a:rPr>
              <a:t>18</a:t>
            </a:r>
            <a:r>
              <a:rPr lang="en-US" sz="1200" dirty="0">
                <a:latin typeface="Tw Cen MT" panose="020B0602020104020603" pitchFamily="34" charset="0"/>
              </a:rPr>
              <a:t>(1), 10–20. </a:t>
            </a:r>
            <a:r>
              <a:rPr lang="en-US" sz="1200" dirty="0">
                <a:latin typeface="Tw Cen MT" panose="020B0602020104020603" pitchFamily="34" charset="0"/>
                <a:hlinkClick r:id="rId7"/>
              </a:rPr>
              <a:t>https://doi.org/10.1080/13548506.2012.686619</a:t>
            </a:r>
            <a:endParaRPr lang="en-US" sz="1200" dirty="0">
              <a:latin typeface="Tw Cen MT" panose="020B0602020104020603" pitchFamily="34" charset="0"/>
            </a:endParaRPr>
          </a:p>
          <a:p>
            <a:pPr>
              <a:spcBef>
                <a:spcPts val="100"/>
              </a:spcBef>
              <a:spcAft>
                <a:spcPts val="600"/>
              </a:spcAft>
            </a:pP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Dohrenwend, B. P., Link, B. G., Kern, R., </a:t>
            </a:r>
            <a:r>
              <a:rPr lang="en-GB" sz="1200" dirty="0" err="1">
                <a:effectLst/>
                <a:latin typeface="Tw Cen MT" panose="020B0602020104020603" pitchFamily="34" charset="0"/>
                <a:ea typeface="Times New Roman" panose="02020603050405020304" pitchFamily="18" charset="0"/>
                <a:cs typeface="Times New Roman" panose="02020603050405020304" pitchFamily="18" charset="0"/>
              </a:rPr>
              <a:t>Shrout</a:t>
            </a: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 P. E., &amp; Markowitz, J. (1990). Measuring life events: The problem of variability within event categories. </a:t>
            </a:r>
            <a:r>
              <a:rPr lang="en-GB" sz="1200" i="1" dirty="0">
                <a:effectLst/>
                <a:latin typeface="Tw Cen MT" panose="020B0602020104020603" pitchFamily="34" charset="0"/>
                <a:ea typeface="Times New Roman" panose="02020603050405020304" pitchFamily="18" charset="0"/>
                <a:cs typeface="Times New Roman" panose="02020603050405020304" pitchFamily="18" charset="0"/>
              </a:rPr>
              <a:t>Stress Medicine</a:t>
            </a: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 </a:t>
            </a:r>
            <a:r>
              <a:rPr lang="en-GB" sz="1200" i="1" dirty="0">
                <a:effectLst/>
                <a:latin typeface="Tw Cen MT" panose="020B0602020104020603" pitchFamily="34" charset="0"/>
                <a:ea typeface="Times New Roman" panose="02020603050405020304" pitchFamily="18" charset="0"/>
                <a:cs typeface="Times New Roman" panose="02020603050405020304" pitchFamily="18" charset="0"/>
              </a:rPr>
              <a:t>6</a:t>
            </a: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(3), 179–187. </a:t>
            </a:r>
            <a:r>
              <a:rPr lang="en-GB" sz="1200" u="sng" dirty="0">
                <a:solidFill>
                  <a:srgbClr val="0000FF"/>
                </a:solidFill>
                <a:effectLst/>
                <a:latin typeface="Tw Cen MT" panose="020B0602020104020603" pitchFamily="34" charset="0"/>
                <a:ea typeface="Times New Roman" panose="02020603050405020304" pitchFamily="18" charset="0"/>
                <a:cs typeface="Times New Roman" panose="02020603050405020304" pitchFamily="18" charset="0"/>
                <a:hlinkClick r:id="rId8"/>
              </a:rPr>
              <a:t>https://doi.org/10.1002/smi.2460060303</a:t>
            </a:r>
            <a:endParaRPr lang="en-GB" sz="1200" dirty="0">
              <a:effectLst/>
              <a:latin typeface="Tw Cen MT" panose="020B0602020104020603"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35</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150912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400" dirty="0">
                <a:latin typeface="Tw Cen MT" panose="020B0602020104020603" pitchFamily="34" charset="0"/>
              </a:rPr>
              <a:t>Gouin, J.-P. &amp; </a:t>
            </a:r>
            <a:r>
              <a:rPr lang="en-US" sz="1400" dirty="0" err="1">
                <a:latin typeface="Tw Cen MT" panose="020B0602020104020603" pitchFamily="34" charset="0"/>
              </a:rPr>
              <a:t>Kiecolt</a:t>
            </a:r>
            <a:r>
              <a:rPr lang="en-US" sz="1400" dirty="0">
                <a:latin typeface="Tw Cen MT" panose="020B0602020104020603" pitchFamily="34" charset="0"/>
              </a:rPr>
              <a:t>-Glaser, J. K. (2011). The Impact of Psychological Stress on Wound Healing: Methods and Mechanisms. </a:t>
            </a:r>
            <a:r>
              <a:rPr lang="en-US" sz="1400" i="1" dirty="0">
                <a:latin typeface="Tw Cen MT" panose="020B0602020104020603" pitchFamily="34" charset="0"/>
              </a:rPr>
              <a:t>Immunology and Allergy Clinics of North America</a:t>
            </a:r>
            <a:r>
              <a:rPr lang="en-US" sz="1400" dirty="0">
                <a:latin typeface="Tw Cen MT" panose="020B0602020104020603" pitchFamily="34" charset="0"/>
              </a:rPr>
              <a:t>, </a:t>
            </a:r>
            <a:r>
              <a:rPr lang="en-US" sz="1400" i="1" dirty="0">
                <a:latin typeface="Tw Cen MT" panose="020B0602020104020603" pitchFamily="34" charset="0"/>
              </a:rPr>
              <a:t>31</a:t>
            </a:r>
            <a:r>
              <a:rPr lang="en-US" sz="1400" dirty="0">
                <a:latin typeface="Tw Cen MT" panose="020B0602020104020603" pitchFamily="34" charset="0"/>
              </a:rPr>
              <a:t>(1), 81–93. </a:t>
            </a:r>
            <a:r>
              <a:rPr lang="en-US" sz="1400" dirty="0">
                <a:latin typeface="Tw Cen MT" panose="020B0602020104020603" pitchFamily="34" charset="0"/>
                <a:hlinkClick r:id="rId3"/>
              </a:rPr>
              <a:t>https://doi.org/10.1016/j.iac.2010.09.010</a:t>
            </a:r>
            <a:endParaRPr lang="en-US"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Hill, P. L., </a:t>
            </a:r>
            <a:r>
              <a:rPr lang="en-US" sz="1400" dirty="0" err="1">
                <a:latin typeface="Tw Cen MT" panose="020B0602020104020603" pitchFamily="34" charset="0"/>
              </a:rPr>
              <a:t>Turiano</a:t>
            </a:r>
            <a:r>
              <a:rPr lang="en-US" sz="1400" dirty="0">
                <a:latin typeface="Tw Cen MT" panose="020B0602020104020603" pitchFamily="34" charset="0"/>
              </a:rPr>
              <a:t>, N. A., Hurd, M. D., </a:t>
            </a:r>
            <a:r>
              <a:rPr lang="en-US" sz="1400" dirty="0" err="1">
                <a:latin typeface="Tw Cen MT" panose="020B0602020104020603" pitchFamily="34" charset="0"/>
              </a:rPr>
              <a:t>Mroczek</a:t>
            </a:r>
            <a:r>
              <a:rPr lang="en-US" sz="1400" dirty="0">
                <a:latin typeface="Tw Cen MT" panose="020B0602020104020603" pitchFamily="34" charset="0"/>
              </a:rPr>
              <a:t>, D. K. &amp; Roberts, B. W. (2011). Conscientiousness and Longevity: An Examination of Possible Mediators. </a:t>
            </a:r>
            <a:r>
              <a:rPr lang="en-US" sz="1400" i="1" dirty="0">
                <a:latin typeface="Tw Cen MT" panose="020B0602020104020603" pitchFamily="34" charset="0"/>
              </a:rPr>
              <a:t>Health Psychology</a:t>
            </a:r>
            <a:r>
              <a:rPr lang="en-US" sz="1400" dirty="0">
                <a:latin typeface="Tw Cen MT" panose="020B0602020104020603" pitchFamily="34" charset="0"/>
              </a:rPr>
              <a:t>, </a:t>
            </a:r>
            <a:r>
              <a:rPr lang="en-US" sz="1400" i="1" dirty="0">
                <a:latin typeface="Tw Cen MT" panose="020B0602020104020603" pitchFamily="34" charset="0"/>
              </a:rPr>
              <a:t>30</a:t>
            </a:r>
            <a:r>
              <a:rPr lang="en-US" sz="1400" dirty="0">
                <a:latin typeface="Tw Cen MT" panose="020B0602020104020603" pitchFamily="34" charset="0"/>
              </a:rPr>
              <a:t>(5), 536–541. https://doi.org/10.1037/a0023859</a:t>
            </a:r>
          </a:p>
          <a:p>
            <a:pPr>
              <a:spcBef>
                <a:spcPts val="100"/>
              </a:spcBef>
              <a:spcAft>
                <a:spcPts val="600"/>
              </a:spcAft>
            </a:pPr>
            <a:r>
              <a:rPr lang="en-US" sz="1400" dirty="0">
                <a:latin typeface="Tw Cen MT" panose="020B0602020104020603" pitchFamily="34" charset="0"/>
              </a:rPr>
              <a:t>Holmes, T. H. &amp; Rahe, R. H. (1967). The social readjustment rating scale. </a:t>
            </a:r>
            <a:r>
              <a:rPr lang="en-US" sz="1400" i="1" dirty="0">
                <a:latin typeface="Tw Cen MT" panose="020B0602020104020603" pitchFamily="34" charset="0"/>
              </a:rPr>
              <a:t>Journal of Psychosomatic Research</a:t>
            </a:r>
            <a:r>
              <a:rPr lang="en-US" sz="1400" dirty="0">
                <a:latin typeface="Tw Cen MT" panose="020B0602020104020603" pitchFamily="34" charset="0"/>
              </a:rPr>
              <a:t>, </a:t>
            </a:r>
            <a:r>
              <a:rPr lang="en-US" sz="1400" i="1" dirty="0">
                <a:latin typeface="Tw Cen MT" panose="020B0602020104020603" pitchFamily="34" charset="0"/>
              </a:rPr>
              <a:t>11</a:t>
            </a:r>
            <a:r>
              <a:rPr lang="en-US" sz="1400" dirty="0">
                <a:latin typeface="Tw Cen MT" panose="020B0602020104020603" pitchFamily="34" charset="0"/>
              </a:rPr>
              <a:t>(2), 213–218. </a:t>
            </a:r>
            <a:r>
              <a:rPr lang="en-US" sz="1400" dirty="0">
                <a:latin typeface="Tw Cen MT" panose="020B0602020104020603" pitchFamily="34" charset="0"/>
                <a:hlinkClick r:id="rId4"/>
              </a:rPr>
              <a:t>https://doi.org/10.1016/0022-3999(67)90010-4</a:t>
            </a:r>
            <a:endParaRPr lang="en-US" sz="1400" dirty="0">
              <a:latin typeface="Tw Cen MT" panose="020B0602020104020603" pitchFamily="34" charset="0"/>
            </a:endParaRPr>
          </a:p>
          <a:p>
            <a:pPr>
              <a:spcBef>
                <a:spcPts val="100"/>
              </a:spcBef>
              <a:spcAft>
                <a:spcPts val="600"/>
              </a:spcAft>
            </a:pPr>
            <a:r>
              <a:rPr lang="en-US" sz="1400" dirty="0" err="1">
                <a:latin typeface="Tw Cen MT" panose="020B0602020104020603" pitchFamily="34" charset="0"/>
              </a:rPr>
              <a:t>Hudek-Knežević</a:t>
            </a:r>
            <a:r>
              <a:rPr lang="en-US" sz="1400" dirty="0">
                <a:latin typeface="Tw Cen MT" panose="020B0602020104020603" pitchFamily="34" charset="0"/>
              </a:rPr>
              <a:t>, J. &amp; </a:t>
            </a:r>
            <a:r>
              <a:rPr lang="en-US" sz="1400" dirty="0" err="1">
                <a:latin typeface="Tw Cen MT" panose="020B0602020104020603" pitchFamily="34" charset="0"/>
              </a:rPr>
              <a:t>Kardum</a:t>
            </a:r>
            <a:r>
              <a:rPr lang="en-US" sz="1400" dirty="0">
                <a:latin typeface="Tw Cen MT" panose="020B0602020104020603" pitchFamily="34" charset="0"/>
              </a:rPr>
              <a:t>, I. (2009). Five-factor Personality Dimensions and 3 Health-related Personality Constructs as Predictors of Health. </a:t>
            </a:r>
            <a:r>
              <a:rPr lang="en-US" sz="1400" i="1" dirty="0">
                <a:latin typeface="Tw Cen MT" panose="020B0602020104020603" pitchFamily="34" charset="0"/>
              </a:rPr>
              <a:t>Croatian Medical Journal</a:t>
            </a:r>
            <a:r>
              <a:rPr lang="en-US" sz="1400" dirty="0">
                <a:latin typeface="Tw Cen MT" panose="020B0602020104020603" pitchFamily="34" charset="0"/>
              </a:rPr>
              <a:t>, </a:t>
            </a:r>
            <a:r>
              <a:rPr lang="en-US" sz="1400" i="1" dirty="0">
                <a:latin typeface="Tw Cen MT" panose="020B0602020104020603" pitchFamily="34" charset="0"/>
              </a:rPr>
              <a:t>50</a:t>
            </a:r>
            <a:r>
              <a:rPr lang="en-US" sz="1400" dirty="0">
                <a:latin typeface="Tw Cen MT" panose="020B0602020104020603" pitchFamily="34" charset="0"/>
              </a:rPr>
              <a:t>(4), 394–402. https://doi.org/10.3325/cmj.2009.50.394</a:t>
            </a:r>
          </a:p>
          <a:p>
            <a:pPr>
              <a:spcBef>
                <a:spcPts val="100"/>
              </a:spcBef>
              <a:spcAft>
                <a:spcPts val="600"/>
              </a:spcAft>
            </a:pPr>
            <a:r>
              <a:rPr lang="en-US" sz="1400" dirty="0" err="1">
                <a:latin typeface="Tw Cen MT" panose="020B0602020104020603" pitchFamily="34" charset="0"/>
              </a:rPr>
              <a:t>Kesavayuth</a:t>
            </a:r>
            <a:r>
              <a:rPr lang="en-US" sz="1400" dirty="0">
                <a:latin typeface="Tw Cen MT" panose="020B0602020104020603" pitchFamily="34" charset="0"/>
              </a:rPr>
              <a:t>, D., </a:t>
            </a:r>
            <a:r>
              <a:rPr lang="en-US" sz="1400" dirty="0" err="1">
                <a:latin typeface="Tw Cen MT" panose="020B0602020104020603" pitchFamily="34" charset="0"/>
              </a:rPr>
              <a:t>Poyago-Theotoky</a:t>
            </a:r>
            <a:r>
              <a:rPr lang="en-US" sz="1400" dirty="0">
                <a:latin typeface="Tw Cen MT" panose="020B0602020104020603" pitchFamily="34" charset="0"/>
              </a:rPr>
              <a:t>, J., Tran, D. B. &amp; </a:t>
            </a:r>
            <a:r>
              <a:rPr lang="en-US" sz="1400" dirty="0" err="1">
                <a:latin typeface="Tw Cen MT" panose="020B0602020104020603" pitchFamily="34" charset="0"/>
              </a:rPr>
              <a:t>Zikos</a:t>
            </a:r>
            <a:r>
              <a:rPr lang="en-US" sz="1400" dirty="0">
                <a:latin typeface="Tw Cen MT" panose="020B0602020104020603" pitchFamily="34" charset="0"/>
              </a:rPr>
              <a:t>, V. (2020). Locus of control, health and healthcare utilization. </a:t>
            </a:r>
            <a:r>
              <a:rPr lang="en-US" sz="1400" i="1" dirty="0">
                <a:latin typeface="Tw Cen MT" panose="020B0602020104020603" pitchFamily="34" charset="0"/>
              </a:rPr>
              <a:t>Economic Modelling</a:t>
            </a:r>
            <a:r>
              <a:rPr lang="en-US" sz="1400" dirty="0">
                <a:latin typeface="Tw Cen MT" panose="020B0602020104020603" pitchFamily="34" charset="0"/>
              </a:rPr>
              <a:t>, </a:t>
            </a:r>
            <a:r>
              <a:rPr lang="en-US" sz="1400" i="1" dirty="0">
                <a:latin typeface="Tw Cen MT" panose="020B0602020104020603" pitchFamily="34" charset="0"/>
              </a:rPr>
              <a:t>86</a:t>
            </a:r>
            <a:r>
              <a:rPr lang="en-US" sz="1400" dirty="0">
                <a:latin typeface="Tw Cen MT" panose="020B0602020104020603" pitchFamily="34" charset="0"/>
              </a:rPr>
              <a:t>, 227–238. https://doi.org/10.1016/j.econmod.2019.06.014</a:t>
            </a: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36</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464285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542925" y="1155832"/>
            <a:ext cx="7913612" cy="3398762"/>
          </a:xfrm>
        </p:spPr>
        <p:txBody>
          <a:bodyPr>
            <a:noAutofit/>
          </a:bodyPr>
          <a:lstStyle/>
          <a:p>
            <a:pPr>
              <a:spcBef>
                <a:spcPts val="100"/>
              </a:spcBef>
              <a:spcAft>
                <a:spcPts val="600"/>
              </a:spcAft>
            </a:pPr>
            <a:r>
              <a:rPr lang="en-US" sz="1400" dirty="0">
                <a:latin typeface="Tw Cen MT" panose="020B0602020104020603" pitchFamily="34" charset="0"/>
              </a:rPr>
              <a:t>Lazarus, R. S. &amp; Folkman, S. (1987). Transactional theory and research on emotions and coping. </a:t>
            </a:r>
            <a:r>
              <a:rPr lang="en-US" sz="1400" i="1" dirty="0">
                <a:latin typeface="Tw Cen MT" panose="020B0602020104020603" pitchFamily="34" charset="0"/>
              </a:rPr>
              <a:t>European Journal of Personality</a:t>
            </a:r>
            <a:r>
              <a:rPr lang="en-US" sz="1400" dirty="0">
                <a:latin typeface="Tw Cen MT" panose="020B0602020104020603" pitchFamily="34" charset="0"/>
              </a:rPr>
              <a:t>, </a:t>
            </a:r>
            <a:r>
              <a:rPr lang="en-US" sz="1400" i="1" dirty="0">
                <a:latin typeface="Tw Cen MT" panose="020B0602020104020603" pitchFamily="34" charset="0"/>
              </a:rPr>
              <a:t>1</a:t>
            </a:r>
            <a:r>
              <a:rPr lang="en-US" sz="1400" dirty="0">
                <a:latin typeface="Tw Cen MT" panose="020B0602020104020603" pitchFamily="34" charset="0"/>
              </a:rPr>
              <a:t>(3), 141–169. </a:t>
            </a:r>
            <a:r>
              <a:rPr lang="en-US" sz="1400" dirty="0">
                <a:latin typeface="Tw Cen MT" panose="020B0602020104020603" pitchFamily="34" charset="0"/>
                <a:hlinkClick r:id="rId3"/>
              </a:rPr>
              <a:t>https://doi.org/10.1002/per.2410010304</a:t>
            </a:r>
            <a:endParaRPr lang="en-US"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Mavros</a:t>
            </a:r>
            <a:r>
              <a:rPr lang="en-AU" sz="1400" dirty="0">
                <a:latin typeface="Tw Cen MT" panose="020B0602020104020603" pitchFamily="34" charset="0"/>
              </a:rPr>
              <a:t>, M. N., </a:t>
            </a:r>
            <a:r>
              <a:rPr lang="en-AU" sz="1400" dirty="0" err="1">
                <a:latin typeface="Tw Cen MT" panose="020B0602020104020603" pitchFamily="34" charset="0"/>
              </a:rPr>
              <a:t>Athanasiou</a:t>
            </a:r>
            <a:r>
              <a:rPr lang="en-AU" sz="1400" dirty="0">
                <a:latin typeface="Tw Cen MT" panose="020B0602020104020603" pitchFamily="34" charset="0"/>
              </a:rPr>
              <a:t>, S., </a:t>
            </a:r>
            <a:r>
              <a:rPr lang="en-AU" sz="1400" dirty="0" err="1">
                <a:latin typeface="Tw Cen MT" panose="020B0602020104020603" pitchFamily="34" charset="0"/>
              </a:rPr>
              <a:t>Gkegkes</a:t>
            </a:r>
            <a:r>
              <a:rPr lang="en-AU" sz="1400" dirty="0">
                <a:latin typeface="Tw Cen MT" panose="020B0602020104020603" pitchFamily="34" charset="0"/>
              </a:rPr>
              <a:t>, I. D., </a:t>
            </a:r>
            <a:r>
              <a:rPr lang="en-AU" sz="1400" dirty="0" err="1">
                <a:latin typeface="Tw Cen MT" panose="020B0602020104020603" pitchFamily="34" charset="0"/>
              </a:rPr>
              <a:t>Polyzos</a:t>
            </a:r>
            <a:r>
              <a:rPr lang="en-AU" sz="1400" dirty="0">
                <a:latin typeface="Tw Cen MT" panose="020B0602020104020603" pitchFamily="34" charset="0"/>
              </a:rPr>
              <a:t>, K. A., </a:t>
            </a:r>
            <a:r>
              <a:rPr lang="en-AU" sz="1400" dirty="0" err="1">
                <a:latin typeface="Tw Cen MT" panose="020B0602020104020603" pitchFamily="34" charset="0"/>
              </a:rPr>
              <a:t>Peppas</a:t>
            </a:r>
            <a:r>
              <a:rPr lang="en-AU" sz="1400" dirty="0">
                <a:latin typeface="Tw Cen MT" panose="020B0602020104020603" pitchFamily="34" charset="0"/>
              </a:rPr>
              <a:t>, G. &amp; </a:t>
            </a:r>
            <a:r>
              <a:rPr lang="en-AU" sz="1400" dirty="0" err="1">
                <a:latin typeface="Tw Cen MT" panose="020B0602020104020603" pitchFamily="34" charset="0"/>
              </a:rPr>
              <a:t>Falagas</a:t>
            </a:r>
            <a:r>
              <a:rPr lang="en-AU" sz="1400" dirty="0">
                <a:latin typeface="Tw Cen MT" panose="020B0602020104020603" pitchFamily="34" charset="0"/>
              </a:rPr>
              <a:t>, M. E. (2011). Do Psychological Variables Affect Early Surgical Recovery? </a:t>
            </a:r>
            <a:r>
              <a:rPr lang="en-AU" sz="1400" i="1" dirty="0" err="1">
                <a:latin typeface="Tw Cen MT" panose="020B0602020104020603" pitchFamily="34" charset="0"/>
              </a:rPr>
              <a:t>PLoS</a:t>
            </a:r>
            <a:r>
              <a:rPr lang="en-AU" sz="1400" i="1" dirty="0">
                <a:latin typeface="Tw Cen MT" panose="020B0602020104020603" pitchFamily="34" charset="0"/>
              </a:rPr>
              <a:t> ONE</a:t>
            </a:r>
            <a:r>
              <a:rPr lang="en-AU" sz="1400" dirty="0">
                <a:latin typeface="Tw Cen MT" panose="020B0602020104020603" pitchFamily="34" charset="0"/>
              </a:rPr>
              <a:t>, </a:t>
            </a:r>
            <a:r>
              <a:rPr lang="en-AU" sz="1400" i="1" dirty="0">
                <a:latin typeface="Tw Cen MT" panose="020B0602020104020603" pitchFamily="34" charset="0"/>
              </a:rPr>
              <a:t>6</a:t>
            </a:r>
            <a:r>
              <a:rPr lang="en-AU" sz="1400" dirty="0">
                <a:latin typeface="Tw Cen MT" panose="020B0602020104020603" pitchFamily="34" charset="0"/>
              </a:rPr>
              <a:t>(5), e20306. </a:t>
            </a:r>
            <a:r>
              <a:rPr lang="en-AU" sz="1400" dirty="0">
                <a:latin typeface="Tw Cen MT" panose="020B0602020104020603" pitchFamily="34" charset="0"/>
                <a:hlinkClick r:id="rId4"/>
              </a:rPr>
              <a:t>https://doi.org/10.1371/journal.pone.0020306</a:t>
            </a:r>
            <a:endParaRPr lang="en-AU" sz="1400" dirty="0">
              <a:latin typeface="Tw Cen MT" panose="020B0602020104020603" pitchFamily="34" charset="0"/>
            </a:endParaRPr>
          </a:p>
          <a:p>
            <a:pPr>
              <a:spcBef>
                <a:spcPts val="100"/>
              </a:spcBef>
              <a:spcAft>
                <a:spcPts val="600"/>
              </a:spcAft>
            </a:pPr>
            <a:r>
              <a:rPr lang="en-AU" sz="1400" dirty="0">
                <a:latin typeface="Tw Cen MT" panose="020B0602020104020603" pitchFamily="34" charset="0"/>
              </a:rPr>
              <a:t>McNamara, B. J., Banks, E., </a:t>
            </a:r>
            <a:r>
              <a:rPr lang="en-AU" sz="1400" dirty="0" err="1">
                <a:latin typeface="Tw Cen MT" panose="020B0602020104020603" pitchFamily="34" charset="0"/>
              </a:rPr>
              <a:t>Gubhaju</a:t>
            </a:r>
            <a:r>
              <a:rPr lang="en-AU" sz="1400" dirty="0">
                <a:latin typeface="Tw Cen MT" panose="020B0602020104020603" pitchFamily="34" charset="0"/>
              </a:rPr>
              <a:t>, L., </a:t>
            </a:r>
            <a:r>
              <a:rPr lang="en-AU" sz="1400" dirty="0" err="1">
                <a:latin typeface="Tw Cen MT" panose="020B0602020104020603" pitchFamily="34" charset="0"/>
              </a:rPr>
              <a:t>Joshy</a:t>
            </a:r>
            <a:r>
              <a:rPr lang="en-AU" sz="1400" dirty="0">
                <a:latin typeface="Tw Cen MT" panose="020B0602020104020603" pitchFamily="34" charset="0"/>
              </a:rPr>
              <a:t>, G., Williamson, A., Raphael, B. &amp; </a:t>
            </a:r>
            <a:r>
              <a:rPr lang="en-AU" sz="1400" dirty="0" err="1">
                <a:latin typeface="Tw Cen MT" panose="020B0602020104020603" pitchFamily="34" charset="0"/>
              </a:rPr>
              <a:t>Eades</a:t>
            </a:r>
            <a:r>
              <a:rPr lang="en-AU" sz="1400" dirty="0">
                <a:latin typeface="Tw Cen MT" panose="020B0602020104020603" pitchFamily="34" charset="0"/>
              </a:rPr>
              <a:t>, S. (2018). Factors relating to high psychological distress in Indigenous Australians and their contribution to Indigenous–non-Indigenous disparities. </a:t>
            </a:r>
            <a:r>
              <a:rPr lang="en-AU" sz="1400" i="1" dirty="0">
                <a:latin typeface="Tw Cen MT" panose="020B0602020104020603" pitchFamily="34" charset="0"/>
              </a:rPr>
              <a:t>Australian and New Zealand Journal of Public Health</a:t>
            </a:r>
            <a:r>
              <a:rPr lang="en-AU" sz="1400" dirty="0">
                <a:latin typeface="Tw Cen MT" panose="020B0602020104020603" pitchFamily="34" charset="0"/>
              </a:rPr>
              <a:t>, </a:t>
            </a:r>
            <a:r>
              <a:rPr lang="en-AU" sz="1400" i="1" dirty="0">
                <a:latin typeface="Tw Cen MT" panose="020B0602020104020603" pitchFamily="34" charset="0"/>
              </a:rPr>
              <a:t>42</a:t>
            </a:r>
            <a:r>
              <a:rPr lang="en-AU" sz="1400" dirty="0">
                <a:latin typeface="Tw Cen MT" panose="020B0602020104020603" pitchFamily="34" charset="0"/>
              </a:rPr>
              <a:t>(2), 145–152. https://doi.org/10.1111/1753-6405.12766</a:t>
            </a:r>
            <a:endParaRPr lang="en-US"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Nießen</a:t>
            </a:r>
            <a:r>
              <a:rPr lang="en-AU" sz="1400" dirty="0">
                <a:latin typeface="Tw Cen MT" panose="020B0602020104020603" pitchFamily="34" charset="0"/>
              </a:rPr>
              <a:t>, D., </a:t>
            </a:r>
            <a:r>
              <a:rPr lang="en-AU" sz="1400" dirty="0" err="1">
                <a:latin typeface="Tw Cen MT" panose="020B0602020104020603" pitchFamily="34" charset="0"/>
              </a:rPr>
              <a:t>Groskurth</a:t>
            </a:r>
            <a:r>
              <a:rPr lang="en-AU" sz="1400" dirty="0">
                <a:latin typeface="Tw Cen MT" panose="020B0602020104020603" pitchFamily="34" charset="0"/>
              </a:rPr>
              <a:t>, K., Kemper, C. J., </a:t>
            </a:r>
            <a:r>
              <a:rPr lang="en-AU" sz="1400" dirty="0" err="1">
                <a:latin typeface="Tw Cen MT" panose="020B0602020104020603" pitchFamily="34" charset="0"/>
              </a:rPr>
              <a:t>Rammstedt</a:t>
            </a:r>
            <a:r>
              <a:rPr lang="en-AU" sz="1400" dirty="0">
                <a:latin typeface="Tw Cen MT" panose="020B0602020104020603" pitchFamily="34" charset="0"/>
              </a:rPr>
              <a:t>, B. &amp; Lechner, C. M. (2022). The Optimism–Pessimism Short Scale–2 (SOP2): a comprehensive validation of the English-language adaptation. </a:t>
            </a:r>
            <a:r>
              <a:rPr lang="en-AU" sz="1400" i="1" dirty="0">
                <a:latin typeface="Tw Cen MT" panose="020B0602020104020603" pitchFamily="34" charset="0"/>
              </a:rPr>
              <a:t>Measurement Instruments for the Social Sciences</a:t>
            </a:r>
            <a:r>
              <a:rPr lang="en-AU" sz="1400" dirty="0">
                <a:latin typeface="Tw Cen MT" panose="020B0602020104020603" pitchFamily="34" charset="0"/>
              </a:rPr>
              <a:t>, </a:t>
            </a:r>
            <a:r>
              <a:rPr lang="en-AU" sz="1400" i="1" dirty="0">
                <a:latin typeface="Tw Cen MT" panose="020B0602020104020603" pitchFamily="34" charset="0"/>
              </a:rPr>
              <a:t>4</a:t>
            </a:r>
            <a:r>
              <a:rPr lang="en-AU" sz="1400" dirty="0">
                <a:latin typeface="Tw Cen MT" panose="020B0602020104020603" pitchFamily="34" charset="0"/>
              </a:rPr>
              <a:t>(1), 1. https://doi.org/10.1186/s42409-021-00027-6</a:t>
            </a:r>
          </a:p>
          <a:p>
            <a:pPr>
              <a:spcBef>
                <a:spcPts val="100"/>
              </a:spcBef>
              <a:spcAft>
                <a:spcPts val="600"/>
              </a:spcAft>
            </a:pPr>
            <a:r>
              <a:rPr lang="en-AU" sz="1400" dirty="0" err="1">
                <a:latin typeface="Tw Cen MT" panose="020B0602020104020603" pitchFamily="34" charset="0"/>
              </a:rPr>
              <a:t>Obbarius</a:t>
            </a:r>
            <a:r>
              <a:rPr lang="en-AU" sz="1400" dirty="0">
                <a:latin typeface="Tw Cen MT" panose="020B0602020104020603" pitchFamily="34" charset="0"/>
              </a:rPr>
              <a:t>, N., Fischer, F., </a:t>
            </a:r>
            <a:r>
              <a:rPr lang="en-AU" sz="1400" dirty="0" err="1">
                <a:latin typeface="Tw Cen MT" panose="020B0602020104020603" pitchFamily="34" charset="0"/>
              </a:rPr>
              <a:t>Liegl</a:t>
            </a:r>
            <a:r>
              <a:rPr lang="en-AU" sz="1400" dirty="0">
                <a:latin typeface="Tw Cen MT" panose="020B0602020104020603" pitchFamily="34" charset="0"/>
              </a:rPr>
              <a:t>, G., </a:t>
            </a:r>
            <a:r>
              <a:rPr lang="en-AU" sz="1400" dirty="0" err="1">
                <a:latin typeface="Tw Cen MT" panose="020B0602020104020603" pitchFamily="34" charset="0"/>
              </a:rPr>
              <a:t>Obbarius</a:t>
            </a:r>
            <a:r>
              <a:rPr lang="en-AU" sz="1400" dirty="0">
                <a:latin typeface="Tw Cen MT" panose="020B0602020104020603" pitchFamily="34" charset="0"/>
              </a:rPr>
              <a:t>, A. &amp; Rose, M. (2021). A Modified Version of the Transactional Stress Concept According to Lazarus and Folkman Was Confirmed in a Psychosomatic Inpatient Sample. </a:t>
            </a:r>
            <a:r>
              <a:rPr lang="en-AU" sz="1400" i="1" dirty="0">
                <a:latin typeface="Tw Cen MT" panose="020B0602020104020603" pitchFamily="34" charset="0"/>
              </a:rPr>
              <a:t>Frontiers in Psychology</a:t>
            </a:r>
            <a:r>
              <a:rPr lang="en-AU" sz="1400" dirty="0">
                <a:latin typeface="Tw Cen MT" panose="020B0602020104020603" pitchFamily="34" charset="0"/>
              </a:rPr>
              <a:t>, </a:t>
            </a:r>
            <a:r>
              <a:rPr lang="en-AU" sz="1400" i="1" dirty="0">
                <a:latin typeface="Tw Cen MT" panose="020B0602020104020603" pitchFamily="34" charset="0"/>
              </a:rPr>
              <a:t>12</a:t>
            </a:r>
            <a:r>
              <a:rPr lang="en-AU" sz="1400" dirty="0">
                <a:latin typeface="Tw Cen MT" panose="020B0602020104020603" pitchFamily="34" charset="0"/>
              </a:rPr>
              <a:t>, 584333. </a:t>
            </a:r>
            <a:r>
              <a:rPr lang="en-AU" sz="1400" dirty="0">
                <a:latin typeface="Tw Cen MT" panose="020B0602020104020603" pitchFamily="34" charset="0"/>
                <a:hlinkClick r:id="rId5"/>
              </a:rPr>
              <a:t>https://doi.org/10.3389/fpsyg.2021.584333</a:t>
            </a:r>
            <a:endParaRPr lang="en-AU"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37</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874757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400" dirty="0" err="1">
                <a:latin typeface="Tw Cen MT" panose="020B0602020104020603" pitchFamily="34" charset="0"/>
              </a:rPr>
              <a:t>O’Súilleabháin</a:t>
            </a:r>
            <a:r>
              <a:rPr lang="en-US" sz="1400" dirty="0">
                <a:latin typeface="Tw Cen MT" panose="020B0602020104020603" pitchFamily="34" charset="0"/>
              </a:rPr>
              <a:t>, P. S. &amp; Hughes, B. M. (2018). Neuroticism predicts all-cause mortality over 19-years: The moderating effects on functional status, and the angiotensin-converting enzyme. </a:t>
            </a:r>
            <a:r>
              <a:rPr lang="en-US" sz="1400" i="1" dirty="0">
                <a:latin typeface="Tw Cen MT" panose="020B0602020104020603" pitchFamily="34" charset="0"/>
              </a:rPr>
              <a:t>Journal of Psychosomatic Research</a:t>
            </a:r>
            <a:r>
              <a:rPr lang="en-US" sz="1400" dirty="0">
                <a:latin typeface="Tw Cen MT" panose="020B0602020104020603" pitchFamily="34" charset="0"/>
              </a:rPr>
              <a:t>, </a:t>
            </a:r>
            <a:r>
              <a:rPr lang="en-US" sz="1400" i="1" dirty="0">
                <a:latin typeface="Tw Cen MT" panose="020B0602020104020603" pitchFamily="34" charset="0"/>
              </a:rPr>
              <a:t>110</a:t>
            </a:r>
            <a:r>
              <a:rPr lang="en-US" sz="1400" dirty="0">
                <a:latin typeface="Tw Cen MT" panose="020B0602020104020603" pitchFamily="34" charset="0"/>
              </a:rPr>
              <a:t>, 32–37. https://doi.org/10.1016/j.jpsychores.2018.04.013</a:t>
            </a:r>
            <a:endParaRPr lang="en-AU"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Qi, M., Zhou, S.-J., Guo, Z.-C., Zhang, L.-G., Min, H.-J., Li, X.-M. &amp; Chen, J.-X. (2020). The Effect of Social Support on Mental Health in Chinese Adolescents During the Outbreak of COVID-19. </a:t>
            </a:r>
            <a:r>
              <a:rPr lang="en-US" sz="1400" i="1" dirty="0">
                <a:latin typeface="Tw Cen MT" panose="020B0602020104020603" pitchFamily="34" charset="0"/>
              </a:rPr>
              <a:t>Journal of Adolescent Health</a:t>
            </a:r>
            <a:r>
              <a:rPr lang="en-US" sz="1400" dirty="0">
                <a:latin typeface="Tw Cen MT" panose="020B0602020104020603" pitchFamily="34" charset="0"/>
              </a:rPr>
              <a:t>, </a:t>
            </a:r>
            <a:r>
              <a:rPr lang="en-US" sz="1400" i="1" dirty="0">
                <a:latin typeface="Tw Cen MT" panose="020B0602020104020603" pitchFamily="34" charset="0"/>
              </a:rPr>
              <a:t>67</a:t>
            </a:r>
            <a:r>
              <a:rPr lang="en-US" sz="1400" dirty="0">
                <a:latin typeface="Tw Cen MT" panose="020B0602020104020603" pitchFamily="34" charset="0"/>
              </a:rPr>
              <a:t>(4), 514–518. https://doi.org/10.1016/j.jadohealth.2020.07.001</a:t>
            </a:r>
            <a:endParaRPr lang="en-AU"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Ramezani</a:t>
            </a:r>
            <a:r>
              <a:rPr lang="en-AU" sz="1400" dirty="0">
                <a:latin typeface="Tw Cen MT" panose="020B0602020104020603" pitchFamily="34" charset="0"/>
              </a:rPr>
              <a:t>, M., </a:t>
            </a:r>
            <a:r>
              <a:rPr lang="en-AU" sz="1400" dirty="0" err="1">
                <a:latin typeface="Tw Cen MT" panose="020B0602020104020603" pitchFamily="34" charset="0"/>
              </a:rPr>
              <a:t>Simani</a:t>
            </a:r>
            <a:r>
              <a:rPr lang="en-AU" sz="1400" dirty="0">
                <a:latin typeface="Tw Cen MT" panose="020B0602020104020603" pitchFamily="34" charset="0"/>
              </a:rPr>
              <a:t>, L., </a:t>
            </a:r>
            <a:r>
              <a:rPr lang="en-AU" sz="1400" dirty="0" err="1">
                <a:latin typeface="Tw Cen MT" panose="020B0602020104020603" pitchFamily="34" charset="0"/>
              </a:rPr>
              <a:t>Karimialavijeh</a:t>
            </a:r>
            <a:r>
              <a:rPr lang="en-AU" sz="1400" dirty="0">
                <a:latin typeface="Tw Cen MT" panose="020B0602020104020603" pitchFamily="34" charset="0"/>
              </a:rPr>
              <a:t>, E., Rezaei, O., </a:t>
            </a:r>
            <a:r>
              <a:rPr lang="en-AU" sz="1400" dirty="0" err="1">
                <a:latin typeface="Tw Cen MT" panose="020B0602020104020603" pitchFamily="34" charset="0"/>
              </a:rPr>
              <a:t>Hajiesmaeili</a:t>
            </a:r>
            <a:r>
              <a:rPr lang="en-AU" sz="1400" dirty="0">
                <a:latin typeface="Tw Cen MT" panose="020B0602020104020603" pitchFamily="34" charset="0"/>
              </a:rPr>
              <a:t>, M. &amp; </a:t>
            </a:r>
            <a:r>
              <a:rPr lang="en-AU" sz="1400" dirty="0" err="1">
                <a:latin typeface="Tw Cen MT" panose="020B0602020104020603" pitchFamily="34" charset="0"/>
              </a:rPr>
              <a:t>Pakdaman</a:t>
            </a:r>
            <a:r>
              <a:rPr lang="en-AU" sz="1400" dirty="0">
                <a:latin typeface="Tw Cen MT" panose="020B0602020104020603" pitchFamily="34" charset="0"/>
              </a:rPr>
              <a:t>, H. (2020). The Role of Anxiety and Cortisol in Outcomes of Patients With Covid-19. </a:t>
            </a:r>
            <a:r>
              <a:rPr lang="en-AU" sz="1400" i="1" dirty="0">
                <a:latin typeface="Tw Cen MT" panose="020B0602020104020603" pitchFamily="34" charset="0"/>
              </a:rPr>
              <a:t>Basic and Clinical Neuroscience</a:t>
            </a:r>
            <a:r>
              <a:rPr lang="en-AU" sz="1400" dirty="0">
                <a:latin typeface="Tw Cen MT" panose="020B0602020104020603" pitchFamily="34" charset="0"/>
              </a:rPr>
              <a:t>, </a:t>
            </a:r>
            <a:r>
              <a:rPr lang="en-AU" sz="1400" i="1" dirty="0">
                <a:latin typeface="Tw Cen MT" panose="020B0602020104020603" pitchFamily="34" charset="0"/>
              </a:rPr>
              <a:t>11</a:t>
            </a:r>
            <a:r>
              <a:rPr lang="en-AU" sz="1400" dirty="0">
                <a:latin typeface="Tw Cen MT" panose="020B0602020104020603" pitchFamily="34" charset="0"/>
              </a:rPr>
              <a:t>(2), 179–184. </a:t>
            </a:r>
            <a:r>
              <a:rPr lang="en-AU" sz="1400" dirty="0">
                <a:latin typeface="Tw Cen MT" panose="020B0602020104020603" pitchFamily="34" charset="0"/>
                <a:hlinkClick r:id="rId3"/>
              </a:rPr>
              <a:t>https://doi.org/10.32598/bcn.11.covid19.1168.2</a:t>
            </a:r>
            <a:endParaRPr lang="en-AU"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Segerstrom, S. C. &amp; Miller, G. E. (2004). Psychological Stress and the Human Immune System: A Meta-Analytic Study of 30 Years of Inquiry. </a:t>
            </a:r>
            <a:r>
              <a:rPr lang="en-US" sz="1400" i="1" dirty="0">
                <a:latin typeface="Tw Cen MT" panose="020B0602020104020603" pitchFamily="34" charset="0"/>
              </a:rPr>
              <a:t>Psychological Bulletin</a:t>
            </a:r>
            <a:r>
              <a:rPr lang="en-US" sz="1400" dirty="0">
                <a:latin typeface="Tw Cen MT" panose="020B0602020104020603" pitchFamily="34" charset="0"/>
              </a:rPr>
              <a:t>, </a:t>
            </a:r>
            <a:r>
              <a:rPr lang="en-US" sz="1400" i="1" dirty="0">
                <a:latin typeface="Tw Cen MT" panose="020B0602020104020603" pitchFamily="34" charset="0"/>
              </a:rPr>
              <a:t>130</a:t>
            </a:r>
            <a:r>
              <a:rPr lang="en-US" sz="1400" dirty="0">
                <a:latin typeface="Tw Cen MT" panose="020B0602020104020603" pitchFamily="34" charset="0"/>
              </a:rPr>
              <a:t>(4), 601–630. </a:t>
            </a:r>
            <a:r>
              <a:rPr lang="en-US" sz="1400" dirty="0">
                <a:latin typeface="Tw Cen MT" panose="020B0602020104020603" pitchFamily="34" charset="0"/>
                <a:hlinkClick r:id="rId4"/>
              </a:rPr>
              <a:t>https://doi.org/10.1037/0033-2909.130.4.601</a:t>
            </a:r>
            <a:endParaRPr lang="en-US" sz="1400" dirty="0">
              <a:latin typeface="Tw Cen MT" panose="020B0602020104020603" pitchFamily="34" charset="0"/>
            </a:endParaRPr>
          </a:p>
          <a:p>
            <a:pPr>
              <a:spcBef>
                <a:spcPts val="100"/>
              </a:spcBef>
              <a:spcAft>
                <a:spcPts val="600"/>
              </a:spcAft>
            </a:pPr>
            <a:r>
              <a:rPr lang="en-AU" sz="1400" dirty="0">
                <a:latin typeface="Tw Cen MT" panose="020B0602020104020603" pitchFamily="34" charset="0"/>
              </a:rPr>
              <a:t>Steptoe, A., </a:t>
            </a:r>
            <a:r>
              <a:rPr lang="en-AU" sz="1400" dirty="0" err="1">
                <a:latin typeface="Tw Cen MT" panose="020B0602020104020603" pitchFamily="34" charset="0"/>
              </a:rPr>
              <a:t>Easterlin</a:t>
            </a:r>
            <a:r>
              <a:rPr lang="en-AU" sz="1400" dirty="0">
                <a:latin typeface="Tw Cen MT" panose="020B0602020104020603" pitchFamily="34" charset="0"/>
              </a:rPr>
              <a:t>, E. &amp; </a:t>
            </a:r>
            <a:r>
              <a:rPr lang="en-AU" sz="1400" dirty="0" err="1">
                <a:latin typeface="Tw Cen MT" panose="020B0602020104020603" pitchFamily="34" charset="0"/>
              </a:rPr>
              <a:t>Kirschbaum</a:t>
            </a:r>
            <a:r>
              <a:rPr lang="en-AU" sz="1400" dirty="0">
                <a:latin typeface="Tw Cen MT" panose="020B0602020104020603" pitchFamily="34" charset="0"/>
              </a:rPr>
              <a:t>, C. (2017). Conscientiousness, hair cortisol concentration, and health behaviour in older men and women. </a:t>
            </a:r>
            <a:r>
              <a:rPr lang="en-AU" sz="1400" i="1" dirty="0" err="1">
                <a:latin typeface="Tw Cen MT" panose="020B0602020104020603" pitchFamily="34" charset="0"/>
              </a:rPr>
              <a:t>Psychoneuroendocrinology</a:t>
            </a:r>
            <a:r>
              <a:rPr lang="en-AU" sz="1400" dirty="0">
                <a:latin typeface="Tw Cen MT" panose="020B0602020104020603" pitchFamily="34" charset="0"/>
              </a:rPr>
              <a:t>, </a:t>
            </a:r>
            <a:r>
              <a:rPr lang="en-AU" sz="1400" i="1" dirty="0">
                <a:latin typeface="Tw Cen MT" panose="020B0602020104020603" pitchFamily="34" charset="0"/>
              </a:rPr>
              <a:t>86</a:t>
            </a:r>
            <a:r>
              <a:rPr lang="en-AU" sz="1400" dirty="0">
                <a:latin typeface="Tw Cen MT" panose="020B0602020104020603" pitchFamily="34" charset="0"/>
              </a:rPr>
              <a:t>, 122–127. </a:t>
            </a:r>
            <a:r>
              <a:rPr lang="en-AU" sz="1400" dirty="0">
                <a:latin typeface="Tw Cen MT" panose="020B0602020104020603" pitchFamily="34" charset="0"/>
                <a:hlinkClick r:id="rId5"/>
              </a:rPr>
              <a:t>https://doi.org/10.1016/j.psyneuen.2017.09.016</a:t>
            </a:r>
            <a:endParaRPr lang="en-AU"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38</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2628626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400" dirty="0">
                <a:latin typeface="Tw Cen MT" panose="020B0602020104020603" pitchFamily="34" charset="0"/>
              </a:rPr>
              <a:t>Steptoe, A., Wright, C., Kunz-</a:t>
            </a:r>
            <a:r>
              <a:rPr lang="en-US" sz="1400" dirty="0" err="1">
                <a:latin typeface="Tw Cen MT" panose="020B0602020104020603" pitchFamily="34" charset="0"/>
              </a:rPr>
              <a:t>Ebrecht</a:t>
            </a:r>
            <a:r>
              <a:rPr lang="en-US" sz="1400" dirty="0">
                <a:latin typeface="Tw Cen MT" panose="020B0602020104020603" pitchFamily="34" charset="0"/>
              </a:rPr>
              <a:t>, S. R. &amp; </a:t>
            </a:r>
            <a:r>
              <a:rPr lang="en-US" sz="1400" dirty="0" err="1">
                <a:latin typeface="Tw Cen MT" panose="020B0602020104020603" pitchFamily="34" charset="0"/>
              </a:rPr>
              <a:t>Iliffe</a:t>
            </a:r>
            <a:r>
              <a:rPr lang="en-US" sz="1400" dirty="0">
                <a:latin typeface="Tw Cen MT" panose="020B0602020104020603" pitchFamily="34" charset="0"/>
              </a:rPr>
              <a:t>, S. (2006). Dispositional optimism and health </a:t>
            </a:r>
            <a:r>
              <a:rPr lang="en-US" sz="1400" dirty="0" err="1">
                <a:latin typeface="Tw Cen MT" panose="020B0602020104020603" pitchFamily="34" charset="0"/>
              </a:rPr>
              <a:t>behaviour</a:t>
            </a:r>
            <a:r>
              <a:rPr lang="en-US" sz="1400" dirty="0">
                <a:latin typeface="Tw Cen MT" panose="020B0602020104020603" pitchFamily="34" charset="0"/>
              </a:rPr>
              <a:t> in community-dwelling older people: Associations with healthy ageing. </a:t>
            </a:r>
            <a:r>
              <a:rPr lang="en-US" sz="1400" i="1" dirty="0">
                <a:latin typeface="Tw Cen MT" panose="020B0602020104020603" pitchFamily="34" charset="0"/>
              </a:rPr>
              <a:t>British Journal of Health Psychology</a:t>
            </a:r>
            <a:r>
              <a:rPr lang="en-US" sz="1400" dirty="0">
                <a:latin typeface="Tw Cen MT" panose="020B0602020104020603" pitchFamily="34" charset="0"/>
              </a:rPr>
              <a:t>, </a:t>
            </a:r>
            <a:r>
              <a:rPr lang="en-US" sz="1400" i="1" dirty="0">
                <a:latin typeface="Tw Cen MT" panose="020B0602020104020603" pitchFamily="34" charset="0"/>
              </a:rPr>
              <a:t>11</a:t>
            </a:r>
            <a:r>
              <a:rPr lang="en-US" sz="1400" dirty="0">
                <a:latin typeface="Tw Cen MT" panose="020B0602020104020603" pitchFamily="34" charset="0"/>
              </a:rPr>
              <a:t>(1), 71–84. https://doi.org/10.1348/135910705x42850</a:t>
            </a:r>
            <a:endParaRPr lang="en-AU" sz="1400" dirty="0">
              <a:latin typeface="Tw Cen MT" panose="020B0602020104020603" pitchFamily="34" charset="0"/>
            </a:endParaRPr>
          </a:p>
          <a:p>
            <a:pPr>
              <a:spcBef>
                <a:spcPts val="100"/>
              </a:spcBef>
              <a:spcAft>
                <a:spcPts val="600"/>
              </a:spcAft>
            </a:pPr>
            <a:r>
              <a:rPr lang="en-US" sz="1400" dirty="0" err="1">
                <a:latin typeface="Tw Cen MT" panose="020B0602020104020603" pitchFamily="34" charset="0"/>
              </a:rPr>
              <a:t>Takkouche</a:t>
            </a:r>
            <a:r>
              <a:rPr lang="en-US" sz="1400" dirty="0">
                <a:latin typeface="Tw Cen MT" panose="020B0602020104020603" pitchFamily="34" charset="0"/>
              </a:rPr>
              <a:t>, B., </a:t>
            </a:r>
            <a:r>
              <a:rPr lang="en-US" sz="1400" dirty="0" err="1">
                <a:latin typeface="Tw Cen MT" panose="020B0602020104020603" pitchFamily="34" charset="0"/>
              </a:rPr>
              <a:t>Regueira</a:t>
            </a:r>
            <a:r>
              <a:rPr lang="en-US" sz="1400" dirty="0">
                <a:latin typeface="Tw Cen MT" panose="020B0602020104020603" pitchFamily="34" charset="0"/>
              </a:rPr>
              <a:t>, C. &amp; </a:t>
            </a:r>
            <a:r>
              <a:rPr lang="en-US" sz="1400" dirty="0" err="1">
                <a:latin typeface="Tw Cen MT" panose="020B0602020104020603" pitchFamily="34" charset="0"/>
              </a:rPr>
              <a:t>Gestal</a:t>
            </a:r>
            <a:r>
              <a:rPr lang="en-US" sz="1400" dirty="0">
                <a:latin typeface="Tw Cen MT" panose="020B0602020104020603" pitchFamily="34" charset="0"/>
              </a:rPr>
              <a:t>-Otero, J. J. (2001). A Cohort Study of Stress and the Common Cold. </a:t>
            </a:r>
            <a:r>
              <a:rPr lang="en-US" sz="1400" i="1" dirty="0">
                <a:latin typeface="Tw Cen MT" panose="020B0602020104020603" pitchFamily="34" charset="0"/>
              </a:rPr>
              <a:t>Epidemiology</a:t>
            </a:r>
            <a:r>
              <a:rPr lang="en-US" sz="1400" dirty="0">
                <a:latin typeface="Tw Cen MT" panose="020B0602020104020603" pitchFamily="34" charset="0"/>
              </a:rPr>
              <a:t>, </a:t>
            </a:r>
            <a:r>
              <a:rPr lang="en-US" sz="1400" i="1" dirty="0">
                <a:latin typeface="Tw Cen MT" panose="020B0602020104020603" pitchFamily="34" charset="0"/>
              </a:rPr>
              <a:t>12</a:t>
            </a:r>
            <a:r>
              <a:rPr lang="en-US" sz="1400" dirty="0">
                <a:latin typeface="Tw Cen MT" panose="020B0602020104020603" pitchFamily="34" charset="0"/>
              </a:rPr>
              <a:t>(3), 345–349. </a:t>
            </a:r>
            <a:r>
              <a:rPr lang="en-US" sz="1400" dirty="0">
                <a:latin typeface="Tw Cen MT" panose="020B0602020104020603" pitchFamily="34" charset="0"/>
                <a:hlinkClick r:id="rId3"/>
              </a:rPr>
              <a:t>https://doi.org/10.1097/00001648-200105000-00015</a:t>
            </a:r>
            <a:endParaRPr lang="en-US" sz="1400" dirty="0">
              <a:latin typeface="Tw Cen MT" panose="020B0602020104020603" pitchFamily="34" charset="0"/>
            </a:endParaRPr>
          </a:p>
          <a:p>
            <a:pPr>
              <a:spcBef>
                <a:spcPts val="100"/>
              </a:spcBef>
              <a:spcAft>
                <a:spcPts val="600"/>
              </a:spcAft>
            </a:pPr>
            <a:r>
              <a:rPr lang="en-AU" sz="1400" b="0" i="0" dirty="0" err="1">
                <a:solidFill>
                  <a:srgbClr val="212529"/>
                </a:solidFill>
                <a:effectLst/>
                <a:latin typeface="Tw Cen MT" panose="020B0602020104020603" pitchFamily="34" charset="0"/>
              </a:rPr>
              <a:t>Uzuki</a:t>
            </a:r>
            <a:r>
              <a:rPr lang="en-AU" sz="1400" b="0" i="0" dirty="0">
                <a:solidFill>
                  <a:srgbClr val="212529"/>
                </a:solidFill>
                <a:effectLst/>
                <a:latin typeface="Tw Cen MT" panose="020B0602020104020603" pitchFamily="34" charset="0"/>
              </a:rPr>
              <a:t>, T., </a:t>
            </a:r>
            <a:r>
              <a:rPr lang="en-AU" sz="1400" b="0" i="0" dirty="0" err="1">
                <a:solidFill>
                  <a:srgbClr val="212529"/>
                </a:solidFill>
                <a:effectLst/>
                <a:latin typeface="Tw Cen MT" panose="020B0602020104020603" pitchFamily="34" charset="0"/>
              </a:rPr>
              <a:t>Konta</a:t>
            </a:r>
            <a:r>
              <a:rPr lang="en-AU" sz="1400" b="0" i="0" dirty="0">
                <a:solidFill>
                  <a:srgbClr val="212529"/>
                </a:solidFill>
                <a:effectLst/>
                <a:latin typeface="Tw Cen MT" panose="020B0602020104020603" pitchFamily="34" charset="0"/>
              </a:rPr>
              <a:t>, T., Saito, R., </a:t>
            </a:r>
            <a:r>
              <a:rPr lang="en-AU" sz="1400" b="0" i="0" dirty="0" err="1">
                <a:solidFill>
                  <a:srgbClr val="212529"/>
                </a:solidFill>
                <a:effectLst/>
                <a:latin typeface="Tw Cen MT" panose="020B0602020104020603" pitchFamily="34" charset="0"/>
              </a:rPr>
              <a:t>Sho</a:t>
            </a:r>
            <a:r>
              <a:rPr lang="en-AU" sz="1400" b="0" i="0" dirty="0">
                <a:solidFill>
                  <a:srgbClr val="212529"/>
                </a:solidFill>
                <a:effectLst/>
                <a:latin typeface="Tw Cen MT" panose="020B0602020104020603" pitchFamily="34" charset="0"/>
              </a:rPr>
              <a:t>, R., Osaki, T., </a:t>
            </a:r>
            <a:r>
              <a:rPr lang="en-AU" sz="1400" b="0" i="0" dirty="0" err="1">
                <a:solidFill>
                  <a:srgbClr val="212529"/>
                </a:solidFill>
                <a:effectLst/>
                <a:latin typeface="Tw Cen MT" panose="020B0602020104020603" pitchFamily="34" charset="0"/>
              </a:rPr>
              <a:t>Souri</a:t>
            </a:r>
            <a:r>
              <a:rPr lang="en-AU" sz="1400" b="0" i="0" dirty="0">
                <a:solidFill>
                  <a:srgbClr val="212529"/>
                </a:solidFill>
                <a:effectLst/>
                <a:latin typeface="Tw Cen MT" panose="020B0602020104020603" pitchFamily="34" charset="0"/>
              </a:rPr>
              <a:t>, M., Watanabe, M., Ishizawa, K., Yamashita, H., Ueno, Y. &amp; Kayama, T. (2020). Relationship between social support status and mortality in a community-based population: a prospective observational study (Yamagata study). </a:t>
            </a:r>
            <a:r>
              <a:rPr lang="en-AU" sz="1400" b="0" i="1" dirty="0">
                <a:solidFill>
                  <a:srgbClr val="212529"/>
                </a:solidFill>
                <a:effectLst/>
                <a:latin typeface="Tw Cen MT" panose="020B0602020104020603" pitchFamily="34" charset="0"/>
              </a:rPr>
              <a:t>BMC Public Health</a:t>
            </a:r>
            <a:r>
              <a:rPr lang="en-AU" sz="1400" b="0" i="0" dirty="0">
                <a:solidFill>
                  <a:srgbClr val="212529"/>
                </a:solidFill>
                <a:effectLst/>
                <a:latin typeface="Tw Cen MT" panose="020B0602020104020603" pitchFamily="34" charset="0"/>
              </a:rPr>
              <a:t>, </a:t>
            </a:r>
            <a:r>
              <a:rPr lang="en-AU" sz="1400" b="0" i="1" dirty="0">
                <a:solidFill>
                  <a:srgbClr val="212529"/>
                </a:solidFill>
                <a:effectLst/>
                <a:latin typeface="Tw Cen MT" panose="020B0602020104020603" pitchFamily="34" charset="0"/>
              </a:rPr>
              <a:t>20</a:t>
            </a:r>
            <a:r>
              <a:rPr lang="en-AU" sz="1400" b="0" i="0" dirty="0">
                <a:solidFill>
                  <a:srgbClr val="212529"/>
                </a:solidFill>
                <a:effectLst/>
                <a:latin typeface="Tw Cen MT" panose="020B0602020104020603" pitchFamily="34" charset="0"/>
              </a:rPr>
              <a:t>(1), 1630. </a:t>
            </a:r>
            <a:r>
              <a:rPr lang="en-AU" sz="1400" b="0" i="0" dirty="0">
                <a:solidFill>
                  <a:srgbClr val="212529"/>
                </a:solidFill>
                <a:effectLst/>
                <a:latin typeface="Tw Cen MT" panose="020B0602020104020603" pitchFamily="34" charset="0"/>
                <a:hlinkClick r:id="rId4"/>
              </a:rPr>
              <a:t>https://doi.org/10.1186/s12889-020-09752-9</a:t>
            </a:r>
            <a:endParaRPr lang="en-AU" sz="1400" b="0" i="0" dirty="0">
              <a:solidFill>
                <a:srgbClr val="212529"/>
              </a:solidFill>
              <a:effectLst/>
              <a:latin typeface="Tw Cen MT" panose="020B0602020104020603" pitchFamily="34" charset="0"/>
            </a:endParaRPr>
          </a:p>
          <a:p>
            <a:pPr>
              <a:spcBef>
                <a:spcPts val="100"/>
              </a:spcBef>
              <a:spcAft>
                <a:spcPts val="600"/>
              </a:spcAft>
            </a:pPr>
            <a:r>
              <a:rPr lang="en-US" sz="1400" dirty="0">
                <a:latin typeface="Tw Cen MT" panose="020B0602020104020603" pitchFamily="34" charset="0"/>
              </a:rPr>
              <a:t>Vila, J. (2021). Social Support and Longevity: Meta-Analysis-Based Evidence and Psychobiological Mechanisms. </a:t>
            </a:r>
            <a:r>
              <a:rPr lang="en-US" sz="1400" i="1" dirty="0">
                <a:latin typeface="Tw Cen MT" panose="020B0602020104020603" pitchFamily="34" charset="0"/>
              </a:rPr>
              <a:t>Frontiers in Psychology</a:t>
            </a:r>
            <a:r>
              <a:rPr lang="en-US" sz="1400" dirty="0">
                <a:latin typeface="Tw Cen MT" panose="020B0602020104020603" pitchFamily="34" charset="0"/>
              </a:rPr>
              <a:t>, </a:t>
            </a:r>
            <a:r>
              <a:rPr lang="en-US" sz="1400" i="1" dirty="0">
                <a:latin typeface="Tw Cen MT" panose="020B0602020104020603" pitchFamily="34" charset="0"/>
              </a:rPr>
              <a:t>12</a:t>
            </a:r>
            <a:r>
              <a:rPr lang="en-US" sz="1400" dirty="0">
                <a:latin typeface="Tw Cen MT" panose="020B0602020104020603" pitchFamily="34" charset="0"/>
              </a:rPr>
              <a:t>, 717164. https://doi.org/10.3389/fpsyg.2021.717164 </a:t>
            </a:r>
          </a:p>
          <a:p>
            <a:pPr>
              <a:spcBef>
                <a:spcPts val="100"/>
              </a:spcBef>
              <a:spcAft>
                <a:spcPts val="600"/>
              </a:spcAft>
            </a:pPr>
            <a:r>
              <a:rPr lang="en-US" sz="1400" dirty="0">
                <a:latin typeface="Tw Cen MT" panose="020B0602020104020603" pitchFamily="34" charset="0"/>
              </a:rPr>
              <a:t>Woodhead, E. L., Northrop, L. &amp; Edelstein, B. (2014). Stress, Social Support, and Burnout Among Long-Term Care Nursing Staff. </a:t>
            </a:r>
            <a:r>
              <a:rPr lang="en-US" sz="1400" i="1" dirty="0">
                <a:latin typeface="Tw Cen MT" panose="020B0602020104020603" pitchFamily="34" charset="0"/>
              </a:rPr>
              <a:t>Journal of Applied Gerontology</a:t>
            </a:r>
            <a:r>
              <a:rPr lang="en-US" sz="1400" dirty="0">
                <a:latin typeface="Tw Cen MT" panose="020B0602020104020603" pitchFamily="34" charset="0"/>
              </a:rPr>
              <a:t>, </a:t>
            </a:r>
            <a:r>
              <a:rPr lang="en-US" sz="1400" i="1" dirty="0">
                <a:latin typeface="Tw Cen MT" panose="020B0602020104020603" pitchFamily="34" charset="0"/>
              </a:rPr>
              <a:t>35</a:t>
            </a:r>
            <a:r>
              <a:rPr lang="en-US" sz="1400" dirty="0">
                <a:latin typeface="Tw Cen MT" panose="020B0602020104020603" pitchFamily="34" charset="0"/>
              </a:rPr>
              <a:t>(1), 84–105. https://doi.org</a:t>
            </a:r>
            <a:r>
              <a:rPr lang="en-US" sz="1400">
                <a:latin typeface="Tw Cen MT" panose="020B0602020104020603" pitchFamily="34" charset="0"/>
              </a:rPr>
              <a:t>/10.1177/0733464814542465</a:t>
            </a:r>
            <a:endParaRPr lang="en-US"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39</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28327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solidFill>
                  <a:srgbClr val="002060"/>
                </a:solidFill>
              </a:rPr>
              <a:pPr/>
              <a:t>4</a:t>
            </a:fld>
            <a:endParaRPr lang="en-US" dirty="0">
              <a:solidFill>
                <a:srgbClr val="002060"/>
              </a:solidFill>
            </a:endParaRPr>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176771"/>
            <a:ext cx="7362077" cy="789958"/>
          </a:xfrm>
        </p:spPr>
        <p:txBody>
          <a:bodyPr>
            <a:normAutofit fontScale="90000"/>
          </a:bodyPr>
          <a:lstStyle/>
          <a:p>
            <a:pPr algn="ctr"/>
            <a:r>
              <a:rPr lang="en-US" sz="5400" dirty="0">
                <a:solidFill>
                  <a:srgbClr val="002060"/>
                </a:solidFill>
              </a:rPr>
              <a:t>Block 1</a:t>
            </a:r>
            <a:br>
              <a:rPr lang="en-US" sz="5400" dirty="0">
                <a:solidFill>
                  <a:srgbClr val="002060"/>
                </a:solidFill>
              </a:rPr>
            </a:br>
            <a:br>
              <a:rPr lang="en-US" sz="5400" dirty="0">
                <a:solidFill>
                  <a:srgbClr val="002060"/>
                </a:solidFill>
              </a:rPr>
            </a:br>
            <a:r>
              <a:rPr lang="en-US" sz="4900" b="0" i="1" u="sng" dirty="0">
                <a:solidFill>
                  <a:srgbClr val="002060"/>
                </a:solidFill>
              </a:rPr>
              <a:t>Stress &amp; Illness</a:t>
            </a:r>
            <a:endParaRPr lang="en-AU" sz="5400" b="0" i="1" u="sng" dirty="0">
              <a:solidFill>
                <a:srgbClr val="002060"/>
              </a:solidFill>
            </a:endParaRPr>
          </a:p>
        </p:txBody>
      </p:sp>
    </p:spTree>
    <p:extLst>
      <p:ext uri="{BB962C8B-B14F-4D97-AF65-F5344CB8AC3E}">
        <p14:creationId xmlns:p14="http://schemas.microsoft.com/office/powerpoint/2010/main" val="4218203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AU" sz="1400" dirty="0" err="1">
                <a:latin typeface="Tw Cen MT" panose="020B0602020104020603" pitchFamily="34" charset="0"/>
              </a:rPr>
              <a:t>Zuercher-Huerlimann</a:t>
            </a:r>
            <a:r>
              <a:rPr lang="en-AU" sz="1400" dirty="0">
                <a:latin typeface="Tw Cen MT" panose="020B0602020104020603" pitchFamily="34" charset="0"/>
              </a:rPr>
              <a:t>, E., Stewart, J. A., </a:t>
            </a:r>
            <a:r>
              <a:rPr lang="en-AU" sz="1400" dirty="0" err="1">
                <a:latin typeface="Tw Cen MT" panose="020B0602020104020603" pitchFamily="34" charset="0"/>
              </a:rPr>
              <a:t>Egloff</a:t>
            </a:r>
            <a:r>
              <a:rPr lang="en-AU" sz="1400" dirty="0">
                <a:latin typeface="Tw Cen MT" panose="020B0602020104020603" pitchFamily="34" charset="0"/>
              </a:rPr>
              <a:t>, N., </a:t>
            </a:r>
            <a:r>
              <a:rPr lang="en-AU" sz="1400" dirty="0" err="1">
                <a:latin typeface="Tw Cen MT" panose="020B0602020104020603" pitchFamily="34" charset="0"/>
              </a:rPr>
              <a:t>Känel</a:t>
            </a:r>
            <a:r>
              <a:rPr lang="en-AU" sz="1400" dirty="0">
                <a:latin typeface="Tw Cen MT" panose="020B0602020104020603" pitchFamily="34" charset="0"/>
              </a:rPr>
              <a:t>, R. von, Studer, M. &amp; </a:t>
            </a:r>
            <a:r>
              <a:rPr lang="en-AU" sz="1400" dirty="0" err="1">
                <a:latin typeface="Tw Cen MT" panose="020B0602020104020603" pitchFamily="34" charset="0"/>
              </a:rPr>
              <a:t>Holtforth</a:t>
            </a:r>
            <a:r>
              <a:rPr lang="en-AU" sz="1400" dirty="0">
                <a:latin typeface="Tw Cen MT" panose="020B0602020104020603" pitchFamily="34" charset="0"/>
              </a:rPr>
              <a:t>, M. </a:t>
            </a:r>
            <a:r>
              <a:rPr lang="en-AU" sz="1400" dirty="0" err="1">
                <a:latin typeface="Tw Cen MT" panose="020B0602020104020603" pitchFamily="34" charset="0"/>
              </a:rPr>
              <a:t>grosse</a:t>
            </a:r>
            <a:r>
              <a:rPr lang="en-AU" sz="1400" dirty="0">
                <a:latin typeface="Tw Cen MT" panose="020B0602020104020603" pitchFamily="34" charset="0"/>
              </a:rPr>
              <a:t>. (2019). Internal health locus of control as a predictor of pain reduction in multidisciplinary inpatient treatment for chronic pain: a retrospective study. </a:t>
            </a:r>
            <a:r>
              <a:rPr lang="en-AU" sz="1400" i="1" dirty="0">
                <a:latin typeface="Tw Cen MT" panose="020B0602020104020603" pitchFamily="34" charset="0"/>
              </a:rPr>
              <a:t>Journal of Pain Research</a:t>
            </a:r>
            <a:r>
              <a:rPr lang="en-AU" sz="1400" dirty="0">
                <a:latin typeface="Tw Cen MT" panose="020B0602020104020603" pitchFamily="34" charset="0"/>
              </a:rPr>
              <a:t>, </a:t>
            </a:r>
            <a:r>
              <a:rPr lang="en-AU" sz="1400" i="1" dirty="0">
                <a:latin typeface="Tw Cen MT" panose="020B0602020104020603" pitchFamily="34" charset="0"/>
              </a:rPr>
              <a:t>12</a:t>
            </a:r>
            <a:r>
              <a:rPr lang="en-AU" sz="1400" dirty="0">
                <a:latin typeface="Tw Cen MT" panose="020B0602020104020603" pitchFamily="34" charset="0"/>
              </a:rPr>
              <a:t>, 2095–2099. https://doi.org/10.2147/jpr.s189442</a:t>
            </a:r>
            <a:endParaRPr lang="en-US"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40</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595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latin typeface="Tw Cen MT" panose="020B0602020104020603" pitchFamily="34" charset="0"/>
              </a:rPr>
              <a:pPr/>
              <a:t>5</a:t>
            </a:fld>
            <a:endParaRPr lang="en-US" dirty="0">
              <a:latin typeface="Tw Cen MT" panose="020B0602020104020603" pitchFamily="34" charset="0"/>
            </a:endParaRPr>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816915" y="1283676"/>
            <a:ext cx="3582038" cy="1499104"/>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Tw Cen MT" panose="020B0602020104020603" pitchFamily="34" charset="0"/>
            </a:endParaRPr>
          </a:p>
          <a:p>
            <a:pPr marL="0" indent="0">
              <a:lnSpc>
                <a:spcPct val="150000"/>
              </a:lnSpc>
              <a:spcBef>
                <a:spcPts val="100"/>
              </a:spcBef>
              <a:buNone/>
            </a:pPr>
            <a:endParaRPr lang="en-US" sz="1600" dirty="0">
              <a:latin typeface="Tw Cen MT" panose="020B0602020104020603" pitchFamily="34" charset="0"/>
            </a:endParaRPr>
          </a:p>
          <a:p>
            <a:pPr marL="0" indent="0">
              <a:spcBef>
                <a:spcPts val="100"/>
              </a:spcBef>
              <a:spcAft>
                <a:spcPts val="1200"/>
              </a:spcAft>
              <a:buNone/>
            </a:pPr>
            <a:r>
              <a:rPr lang="en-US" sz="1600" dirty="0">
                <a:latin typeface="Tw Cen MT" panose="020B0602020104020603" pitchFamily="34" charset="0"/>
              </a:rPr>
              <a:t>Typically studied &amp; conceptualized in three ways:</a:t>
            </a:r>
          </a:p>
          <a:p>
            <a:pPr>
              <a:spcBef>
                <a:spcPts val="100"/>
              </a:spcBef>
              <a:spcAft>
                <a:spcPts val="600"/>
              </a:spcAft>
            </a:pPr>
            <a:r>
              <a:rPr lang="en-US" sz="1400" dirty="0">
                <a:latin typeface="Tw Cen MT" panose="020B0602020104020603" pitchFamily="34" charset="0"/>
              </a:rPr>
              <a:t>As a stimulus or event external to the individual</a:t>
            </a:r>
          </a:p>
          <a:p>
            <a:pPr>
              <a:spcBef>
                <a:spcPts val="100"/>
              </a:spcBef>
              <a:spcAft>
                <a:spcPts val="600"/>
              </a:spcAft>
            </a:pPr>
            <a:r>
              <a:rPr lang="en-US" sz="1400" dirty="0">
                <a:latin typeface="Tw Cen MT" panose="020B0602020104020603" pitchFamily="34" charset="0"/>
              </a:rPr>
              <a:t>As an interaction between a stimulus event &amp; the cognitive &amp; emotional characteristics of the individual</a:t>
            </a:r>
          </a:p>
          <a:p>
            <a:pPr>
              <a:spcBef>
                <a:spcPts val="100"/>
              </a:spcBef>
              <a:spcAft>
                <a:spcPts val="600"/>
              </a:spcAft>
            </a:pPr>
            <a:r>
              <a:rPr lang="en-US" sz="1400" dirty="0">
                <a:latin typeface="Tw Cen MT" panose="020B0602020104020603" pitchFamily="34" charset="0"/>
              </a:rPr>
              <a:t>As a physiological reaction</a:t>
            </a:r>
          </a:p>
          <a:p>
            <a:pPr>
              <a:spcBef>
                <a:spcPts val="100"/>
              </a:spcBef>
              <a:spcAft>
                <a:spcPts val="600"/>
              </a:spcAft>
            </a:pPr>
            <a:endParaRPr lang="en-US" sz="16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0" indent="0" algn="ctr">
              <a:spcBef>
                <a:spcPts val="600"/>
              </a:spcBef>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Stress &amp; illness</a:t>
            </a:r>
            <a:br>
              <a:rPr lang="en-US" sz="3600" dirty="0">
                <a:solidFill>
                  <a:srgbClr val="002060"/>
                </a:solidFill>
                <a:latin typeface="Tw Cen MT" panose="020B0602020104020603" pitchFamily="34" charset="0"/>
              </a:rPr>
            </a:br>
            <a:endParaRPr lang="en-AU" sz="2000" dirty="0">
              <a:solidFill>
                <a:srgbClr val="002060"/>
              </a:solidFill>
              <a:latin typeface="Tw Cen MT" panose="020B0602020104020603" pitchFamily="34" charset="0"/>
            </a:endParaRPr>
          </a:p>
        </p:txBody>
      </p:sp>
      <p:pic>
        <p:nvPicPr>
          <p:cNvPr id="1026" name="Picture 2" descr="woman biting pencil while sitting on chair in front of computer during daytime">
            <a:extLst>
              <a:ext uri="{FF2B5EF4-FFF2-40B4-BE49-F238E27FC236}">
                <a16:creationId xmlns:a16="http://schemas.microsoft.com/office/drawing/2014/main" id="{EA055B9D-C5FD-446B-96F2-9184472F0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296" y="2996565"/>
            <a:ext cx="2632359" cy="1755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g covered with blanket on bedspread">
            <a:extLst>
              <a:ext uri="{FF2B5EF4-FFF2-40B4-BE49-F238E27FC236}">
                <a16:creationId xmlns:a16="http://schemas.microsoft.com/office/drawing/2014/main" id="{73C0B4F8-AFD5-4624-9131-89546D7DA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95" y="1204952"/>
            <a:ext cx="2632359" cy="175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6</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12455" y="1599766"/>
            <a:ext cx="3926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600"/>
              </a:spcAft>
              <a:buNone/>
            </a:pPr>
            <a:r>
              <a:rPr lang="en-US" sz="1400" dirty="0">
                <a:latin typeface="Tw Cen MT" panose="020B0602020104020603" pitchFamily="34" charset="0"/>
              </a:rPr>
              <a:t>Stress can be considered as the response to an event or events</a:t>
            </a:r>
          </a:p>
          <a:p>
            <a:pPr marL="0" indent="0">
              <a:spcBef>
                <a:spcPts val="100"/>
              </a:spcBef>
              <a:spcAft>
                <a:spcPts val="600"/>
              </a:spcAft>
              <a:buNone/>
            </a:pPr>
            <a:endParaRPr lang="en-US" sz="1400" dirty="0">
              <a:latin typeface="Tw Cen MT" panose="020B0602020104020603" pitchFamily="34" charset="0"/>
            </a:endParaRPr>
          </a:p>
          <a:p>
            <a:pPr marL="0" indent="0">
              <a:spcBef>
                <a:spcPts val="100"/>
              </a:spcBef>
              <a:spcAft>
                <a:spcPts val="600"/>
              </a:spcAft>
              <a:buNone/>
            </a:pPr>
            <a:r>
              <a:rPr lang="en-US" sz="1400" b="1" dirty="0">
                <a:latin typeface="Tw Cen MT" panose="020B0602020104020603" pitchFamily="34" charset="0"/>
              </a:rPr>
              <a:t>Life events theory </a:t>
            </a:r>
            <a:r>
              <a:rPr lang="en-US" sz="1400" dirty="0">
                <a:latin typeface="Tw Cen MT" panose="020B0602020104020603" pitchFamily="34" charset="0"/>
              </a:rPr>
              <a:t>(Holmes &amp; Rahe, 1967):</a:t>
            </a:r>
          </a:p>
          <a:p>
            <a:pPr>
              <a:spcBef>
                <a:spcPts val="100"/>
              </a:spcBef>
              <a:spcAft>
                <a:spcPts val="600"/>
              </a:spcAft>
            </a:pPr>
            <a:r>
              <a:rPr lang="en-US" sz="1200" dirty="0">
                <a:latin typeface="Tw Cen MT" panose="020B0602020104020603" pitchFamily="34" charset="0"/>
              </a:rPr>
              <a:t>Various life events disrupt our lives in some way (i.e., they are stressful)</a:t>
            </a:r>
          </a:p>
          <a:p>
            <a:pPr>
              <a:spcBef>
                <a:spcPts val="100"/>
              </a:spcBef>
              <a:spcAft>
                <a:spcPts val="600"/>
              </a:spcAft>
            </a:pPr>
            <a:r>
              <a:rPr lang="en-US" sz="1200" dirty="0">
                <a:latin typeface="Tw Cen MT" panose="020B0602020104020603" pitchFamily="34" charset="0"/>
              </a:rPr>
              <a:t>Social readjustment: </a:t>
            </a:r>
            <a:r>
              <a:rPr lang="en-US" sz="1200" i="1" dirty="0">
                <a:latin typeface="Tw Cen MT" panose="020B0602020104020603" pitchFamily="34" charset="0"/>
              </a:rPr>
              <a:t>The intensity &amp; length of time necessary to accommodate a life event, regardless of the desirability of the event</a:t>
            </a:r>
            <a:endParaRPr lang="en-US" sz="1200" dirty="0">
              <a:latin typeface="Tw Cen MT" panose="020B0602020104020603" pitchFamily="34" charset="0"/>
            </a:endParaRPr>
          </a:p>
          <a:p>
            <a:pPr>
              <a:spcBef>
                <a:spcPts val="100"/>
              </a:spcBef>
              <a:spcAft>
                <a:spcPts val="600"/>
              </a:spcAft>
            </a:pPr>
            <a:r>
              <a:rPr lang="en-US" sz="1200" dirty="0">
                <a:latin typeface="Tw Cen MT" panose="020B0602020104020603" pitchFamily="34" charset="0"/>
              </a:rPr>
              <a:t>Life events have a cumulative effect on stress levels</a:t>
            </a: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rPr>
              <a:t>Stress as a stimulus</a:t>
            </a:r>
            <a:endParaRPr lang="en-AU" sz="2000" dirty="0">
              <a:solidFill>
                <a:srgbClr val="002060"/>
              </a:solidFill>
            </a:endParaRPr>
          </a:p>
        </p:txBody>
      </p:sp>
      <p:sp>
        <p:nvSpPr>
          <p:cNvPr id="21" name="Rectangle: Rounded Corners 20">
            <a:extLst>
              <a:ext uri="{FF2B5EF4-FFF2-40B4-BE49-F238E27FC236}">
                <a16:creationId xmlns:a16="http://schemas.microsoft.com/office/drawing/2014/main" id="{3577181E-7FAD-4C32-A809-CFA45F59FC5A}"/>
              </a:ext>
            </a:extLst>
          </p:cNvPr>
          <p:cNvSpPr/>
          <p:nvPr/>
        </p:nvSpPr>
        <p:spPr>
          <a:xfrm>
            <a:off x="5016500" y="1745650"/>
            <a:ext cx="3475345" cy="2760532"/>
          </a:xfrm>
          <a:custGeom>
            <a:avLst/>
            <a:gdLst>
              <a:gd name="connsiteX0" fmla="*/ 0 w 3475345"/>
              <a:gd name="connsiteY0" fmla="*/ 460098 h 2760532"/>
              <a:gd name="connsiteX1" fmla="*/ 460098 w 3475345"/>
              <a:gd name="connsiteY1" fmla="*/ 0 h 2760532"/>
              <a:gd name="connsiteX2" fmla="*/ 971128 w 3475345"/>
              <a:gd name="connsiteY2" fmla="*/ 0 h 2760532"/>
              <a:gd name="connsiteX3" fmla="*/ 1482158 w 3475345"/>
              <a:gd name="connsiteY3" fmla="*/ 0 h 2760532"/>
              <a:gd name="connsiteX4" fmla="*/ 1916533 w 3475345"/>
              <a:gd name="connsiteY4" fmla="*/ 0 h 2760532"/>
              <a:gd name="connsiteX5" fmla="*/ 2478666 w 3475345"/>
              <a:gd name="connsiteY5" fmla="*/ 0 h 2760532"/>
              <a:gd name="connsiteX6" fmla="*/ 3015247 w 3475345"/>
              <a:gd name="connsiteY6" fmla="*/ 0 h 2760532"/>
              <a:gd name="connsiteX7" fmla="*/ 3475345 w 3475345"/>
              <a:gd name="connsiteY7" fmla="*/ 460098 h 2760532"/>
              <a:gd name="connsiteX8" fmla="*/ 3475345 w 3475345"/>
              <a:gd name="connsiteY8" fmla="*/ 864972 h 2760532"/>
              <a:gd name="connsiteX9" fmla="*/ 3475345 w 3475345"/>
              <a:gd name="connsiteY9" fmla="*/ 1361863 h 2760532"/>
              <a:gd name="connsiteX10" fmla="*/ 3475345 w 3475345"/>
              <a:gd name="connsiteY10" fmla="*/ 1785140 h 2760532"/>
              <a:gd name="connsiteX11" fmla="*/ 3475345 w 3475345"/>
              <a:gd name="connsiteY11" fmla="*/ 2300434 h 2760532"/>
              <a:gd name="connsiteX12" fmla="*/ 3015247 w 3475345"/>
              <a:gd name="connsiteY12" fmla="*/ 2760532 h 2760532"/>
              <a:gd name="connsiteX13" fmla="*/ 2580872 w 3475345"/>
              <a:gd name="connsiteY13" fmla="*/ 2760532 h 2760532"/>
              <a:gd name="connsiteX14" fmla="*/ 2069842 w 3475345"/>
              <a:gd name="connsiteY14" fmla="*/ 2760532 h 2760532"/>
              <a:gd name="connsiteX15" fmla="*/ 1635467 w 3475345"/>
              <a:gd name="connsiteY15" fmla="*/ 2760532 h 2760532"/>
              <a:gd name="connsiteX16" fmla="*/ 1201091 w 3475345"/>
              <a:gd name="connsiteY16" fmla="*/ 2760532 h 2760532"/>
              <a:gd name="connsiteX17" fmla="*/ 460098 w 3475345"/>
              <a:gd name="connsiteY17" fmla="*/ 2760532 h 2760532"/>
              <a:gd name="connsiteX18" fmla="*/ 0 w 3475345"/>
              <a:gd name="connsiteY18" fmla="*/ 2300434 h 2760532"/>
              <a:gd name="connsiteX19" fmla="*/ 0 w 3475345"/>
              <a:gd name="connsiteY19" fmla="*/ 1803543 h 2760532"/>
              <a:gd name="connsiteX20" fmla="*/ 0 w 3475345"/>
              <a:gd name="connsiteY20" fmla="*/ 1325056 h 2760532"/>
              <a:gd name="connsiteX21" fmla="*/ 0 w 3475345"/>
              <a:gd name="connsiteY21" fmla="*/ 920182 h 2760532"/>
              <a:gd name="connsiteX22" fmla="*/ 0 w 3475345"/>
              <a:gd name="connsiteY22" fmla="*/ 460098 h 27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5345" h="2760532" fill="none" extrusionOk="0">
                <a:moveTo>
                  <a:pt x="0" y="460098"/>
                </a:moveTo>
                <a:cubicBezTo>
                  <a:pt x="-23087" y="193223"/>
                  <a:pt x="248025" y="-29417"/>
                  <a:pt x="460098" y="0"/>
                </a:cubicBezTo>
                <a:cubicBezTo>
                  <a:pt x="672279" y="-8608"/>
                  <a:pt x="861327" y="41081"/>
                  <a:pt x="971128" y="0"/>
                </a:cubicBezTo>
                <a:cubicBezTo>
                  <a:pt x="1080929" y="-41081"/>
                  <a:pt x="1279413" y="61169"/>
                  <a:pt x="1482158" y="0"/>
                </a:cubicBezTo>
                <a:cubicBezTo>
                  <a:pt x="1684903" y="-61169"/>
                  <a:pt x="1827677" y="7176"/>
                  <a:pt x="1916533" y="0"/>
                </a:cubicBezTo>
                <a:cubicBezTo>
                  <a:pt x="2005389" y="-7176"/>
                  <a:pt x="2238373" y="17766"/>
                  <a:pt x="2478666" y="0"/>
                </a:cubicBezTo>
                <a:cubicBezTo>
                  <a:pt x="2718959" y="-17766"/>
                  <a:pt x="2765390" y="24280"/>
                  <a:pt x="3015247" y="0"/>
                </a:cubicBezTo>
                <a:cubicBezTo>
                  <a:pt x="3251591" y="8007"/>
                  <a:pt x="3463779" y="252376"/>
                  <a:pt x="3475345" y="460098"/>
                </a:cubicBezTo>
                <a:cubicBezTo>
                  <a:pt x="3508621" y="617838"/>
                  <a:pt x="3441234" y="737299"/>
                  <a:pt x="3475345" y="864972"/>
                </a:cubicBezTo>
                <a:cubicBezTo>
                  <a:pt x="3509456" y="992645"/>
                  <a:pt x="3471277" y="1142527"/>
                  <a:pt x="3475345" y="1361863"/>
                </a:cubicBezTo>
                <a:cubicBezTo>
                  <a:pt x="3479413" y="1581199"/>
                  <a:pt x="3429025" y="1663766"/>
                  <a:pt x="3475345" y="1785140"/>
                </a:cubicBezTo>
                <a:cubicBezTo>
                  <a:pt x="3521665" y="1906514"/>
                  <a:pt x="3436496" y="2057953"/>
                  <a:pt x="3475345" y="2300434"/>
                </a:cubicBezTo>
                <a:cubicBezTo>
                  <a:pt x="3464222" y="2560201"/>
                  <a:pt x="3270818" y="2770454"/>
                  <a:pt x="3015247" y="2760532"/>
                </a:cubicBezTo>
                <a:cubicBezTo>
                  <a:pt x="2848420" y="2810679"/>
                  <a:pt x="2776562" y="2713074"/>
                  <a:pt x="2580872" y="2760532"/>
                </a:cubicBezTo>
                <a:cubicBezTo>
                  <a:pt x="2385183" y="2807990"/>
                  <a:pt x="2322981" y="2736920"/>
                  <a:pt x="2069842" y="2760532"/>
                </a:cubicBezTo>
                <a:cubicBezTo>
                  <a:pt x="1816703" y="2784144"/>
                  <a:pt x="1796743" y="2724590"/>
                  <a:pt x="1635467" y="2760532"/>
                </a:cubicBezTo>
                <a:cubicBezTo>
                  <a:pt x="1474191" y="2796474"/>
                  <a:pt x="1362912" y="2759713"/>
                  <a:pt x="1201091" y="2760532"/>
                </a:cubicBezTo>
                <a:cubicBezTo>
                  <a:pt x="1039270" y="2761351"/>
                  <a:pt x="797405" y="2680619"/>
                  <a:pt x="460098" y="2760532"/>
                </a:cubicBezTo>
                <a:cubicBezTo>
                  <a:pt x="227770" y="2757786"/>
                  <a:pt x="18020" y="2543316"/>
                  <a:pt x="0" y="2300434"/>
                </a:cubicBezTo>
                <a:cubicBezTo>
                  <a:pt x="-41934" y="2126221"/>
                  <a:pt x="23690" y="1968702"/>
                  <a:pt x="0" y="1803543"/>
                </a:cubicBezTo>
                <a:cubicBezTo>
                  <a:pt x="-23690" y="1638384"/>
                  <a:pt x="21653" y="1433513"/>
                  <a:pt x="0" y="1325056"/>
                </a:cubicBezTo>
                <a:cubicBezTo>
                  <a:pt x="-21653" y="1216599"/>
                  <a:pt x="43598" y="1097959"/>
                  <a:pt x="0" y="920182"/>
                </a:cubicBezTo>
                <a:cubicBezTo>
                  <a:pt x="-43598" y="742405"/>
                  <a:pt x="17508" y="669802"/>
                  <a:pt x="0" y="460098"/>
                </a:cubicBezTo>
                <a:close/>
              </a:path>
              <a:path w="3475345" h="2760532" stroke="0" extrusionOk="0">
                <a:moveTo>
                  <a:pt x="0" y="460098"/>
                </a:moveTo>
                <a:cubicBezTo>
                  <a:pt x="-18338" y="173217"/>
                  <a:pt x="249679" y="-13069"/>
                  <a:pt x="460098" y="0"/>
                </a:cubicBezTo>
                <a:cubicBezTo>
                  <a:pt x="647944" y="-12744"/>
                  <a:pt x="740233" y="43734"/>
                  <a:pt x="971128" y="0"/>
                </a:cubicBezTo>
                <a:cubicBezTo>
                  <a:pt x="1202023" y="-43734"/>
                  <a:pt x="1224181" y="26977"/>
                  <a:pt x="1405503" y="0"/>
                </a:cubicBezTo>
                <a:cubicBezTo>
                  <a:pt x="1586825" y="-26977"/>
                  <a:pt x="1684045" y="31451"/>
                  <a:pt x="1839878" y="0"/>
                </a:cubicBezTo>
                <a:cubicBezTo>
                  <a:pt x="1995711" y="-31451"/>
                  <a:pt x="2207706" y="16257"/>
                  <a:pt x="2299805" y="0"/>
                </a:cubicBezTo>
                <a:cubicBezTo>
                  <a:pt x="2391904" y="-16257"/>
                  <a:pt x="2800170" y="70257"/>
                  <a:pt x="3015247" y="0"/>
                </a:cubicBezTo>
                <a:cubicBezTo>
                  <a:pt x="3242024" y="-3420"/>
                  <a:pt x="3418623" y="191915"/>
                  <a:pt x="3475345" y="460098"/>
                </a:cubicBezTo>
                <a:cubicBezTo>
                  <a:pt x="3476646" y="622038"/>
                  <a:pt x="3435884" y="804873"/>
                  <a:pt x="3475345" y="920182"/>
                </a:cubicBezTo>
                <a:cubicBezTo>
                  <a:pt x="3514806" y="1035491"/>
                  <a:pt x="3436306" y="1264064"/>
                  <a:pt x="3475345" y="1380266"/>
                </a:cubicBezTo>
                <a:cubicBezTo>
                  <a:pt x="3514384" y="1496468"/>
                  <a:pt x="3450387" y="1767273"/>
                  <a:pt x="3475345" y="1877157"/>
                </a:cubicBezTo>
                <a:cubicBezTo>
                  <a:pt x="3500303" y="1987041"/>
                  <a:pt x="3456342" y="2130488"/>
                  <a:pt x="3475345" y="2300434"/>
                </a:cubicBezTo>
                <a:cubicBezTo>
                  <a:pt x="3496302" y="2539287"/>
                  <a:pt x="3319451" y="2710760"/>
                  <a:pt x="3015247" y="2760532"/>
                </a:cubicBezTo>
                <a:cubicBezTo>
                  <a:pt x="2784898" y="2777944"/>
                  <a:pt x="2640168" y="2749672"/>
                  <a:pt x="2504217" y="2760532"/>
                </a:cubicBezTo>
                <a:cubicBezTo>
                  <a:pt x="2368266" y="2771392"/>
                  <a:pt x="2222694" y="2741301"/>
                  <a:pt x="1942084" y="2760532"/>
                </a:cubicBezTo>
                <a:cubicBezTo>
                  <a:pt x="1661474" y="2779763"/>
                  <a:pt x="1666463" y="2739328"/>
                  <a:pt x="1507709" y="2760532"/>
                </a:cubicBezTo>
                <a:cubicBezTo>
                  <a:pt x="1348955" y="2781736"/>
                  <a:pt x="1202598" y="2711203"/>
                  <a:pt x="1047782" y="2760532"/>
                </a:cubicBezTo>
                <a:cubicBezTo>
                  <a:pt x="892966" y="2809861"/>
                  <a:pt x="752067" y="2733538"/>
                  <a:pt x="460098" y="2760532"/>
                </a:cubicBezTo>
                <a:cubicBezTo>
                  <a:pt x="207810" y="2718472"/>
                  <a:pt x="-27975" y="2584404"/>
                  <a:pt x="0" y="2300434"/>
                </a:cubicBezTo>
                <a:cubicBezTo>
                  <a:pt x="-56740" y="2163189"/>
                  <a:pt x="51158" y="1981951"/>
                  <a:pt x="0" y="1803543"/>
                </a:cubicBezTo>
                <a:cubicBezTo>
                  <a:pt x="-51158" y="1625135"/>
                  <a:pt x="14744" y="1535388"/>
                  <a:pt x="0" y="1398669"/>
                </a:cubicBezTo>
                <a:cubicBezTo>
                  <a:pt x="-14744" y="1261950"/>
                  <a:pt x="1930" y="1138017"/>
                  <a:pt x="0" y="975392"/>
                </a:cubicBezTo>
                <a:cubicBezTo>
                  <a:pt x="-1930" y="812767"/>
                  <a:pt x="34323" y="656257"/>
                  <a:pt x="0" y="460098"/>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400" b="1" dirty="0">
                <a:latin typeface="Tw Cen MT" panose="020B0602020104020603" pitchFamily="34" charset="0"/>
              </a:rPr>
              <a:t>Key tenets of this approach</a:t>
            </a:r>
          </a:p>
          <a:p>
            <a:pPr marL="171450" indent="-171450">
              <a:spcAft>
                <a:spcPts val="1200"/>
              </a:spcAft>
              <a:buFont typeface="Arial" panose="020B0604020202020204" pitchFamily="34" charset="0"/>
              <a:buChar char="•"/>
            </a:pPr>
            <a:r>
              <a:rPr lang="en-US" sz="1200" dirty="0">
                <a:latin typeface="Tw Cen MT" panose="020B0602020104020603" pitchFamily="34" charset="0"/>
              </a:rPr>
              <a:t>Events can be objectively labelled &amp; measured (e.g., retiring) </a:t>
            </a:r>
          </a:p>
          <a:p>
            <a:pPr marL="171450" indent="-171450">
              <a:spcAft>
                <a:spcPts val="1200"/>
              </a:spcAft>
              <a:buFont typeface="Arial" panose="020B0604020202020204" pitchFamily="34" charset="0"/>
              <a:buChar char="•"/>
            </a:pPr>
            <a:r>
              <a:rPr lang="en-US" sz="1200" dirty="0">
                <a:latin typeface="Tw Cen MT" panose="020B0602020104020603" pitchFamily="34" charset="0"/>
              </a:rPr>
              <a:t>Components can be measured (e.g., proximity to event)</a:t>
            </a:r>
          </a:p>
          <a:p>
            <a:pPr marL="171450" indent="-171450">
              <a:spcAft>
                <a:spcPts val="1200"/>
              </a:spcAft>
              <a:buFont typeface="Arial" panose="020B0604020202020204" pitchFamily="34" charset="0"/>
              <a:buChar char="•"/>
            </a:pPr>
            <a:r>
              <a:rPr lang="en-US" sz="1200" dirty="0">
                <a:latin typeface="Tw Cen MT" panose="020B0602020104020603" pitchFamily="34" charset="0"/>
              </a:rPr>
              <a:t>Can include seemingly negative (e.g., divorce) and positive (e.g., marriage) events.</a:t>
            </a:r>
          </a:p>
          <a:p>
            <a:pPr marL="171450" indent="-171450">
              <a:spcAft>
                <a:spcPts val="1200"/>
              </a:spcAft>
              <a:buFont typeface="Arial" panose="020B0604020202020204" pitchFamily="34" charset="0"/>
              <a:buChar char="•"/>
            </a:pPr>
            <a:r>
              <a:rPr lang="en-US" sz="1200" dirty="0">
                <a:latin typeface="Tw Cen MT" panose="020B0602020104020603" pitchFamily="34" charset="0"/>
              </a:rPr>
              <a:t>Often involves studying catastrophic events (e.g., 9/11, natural disasters) &amp; major life events (e.g., new job, holidays)</a:t>
            </a:r>
          </a:p>
          <a:p>
            <a:pPr>
              <a:spcAft>
                <a:spcPts val="1200"/>
              </a:spcAft>
            </a:pPr>
            <a:endParaRPr lang="en-US" sz="1200" dirty="0">
              <a:latin typeface="Tw Cen MT" panose="020B0602020104020603" pitchFamily="34" charset="0"/>
            </a:endParaRPr>
          </a:p>
        </p:txBody>
      </p:sp>
    </p:spTree>
    <p:extLst>
      <p:ext uri="{BB962C8B-B14F-4D97-AF65-F5344CB8AC3E}">
        <p14:creationId xmlns:p14="http://schemas.microsoft.com/office/powerpoint/2010/main" val="26967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7</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203492"/>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rPr>
              <a:t>Stress as a stimulus</a:t>
            </a:r>
            <a:endParaRPr lang="en-AU" sz="2000" dirty="0">
              <a:solidFill>
                <a:srgbClr val="002060"/>
              </a:solidFill>
            </a:endParaRPr>
          </a:p>
        </p:txBody>
      </p:sp>
      <p:graphicFrame>
        <p:nvGraphicFramePr>
          <p:cNvPr id="2" name="Table 3">
            <a:extLst>
              <a:ext uri="{FF2B5EF4-FFF2-40B4-BE49-F238E27FC236}">
                <a16:creationId xmlns:a16="http://schemas.microsoft.com/office/drawing/2014/main" id="{40043608-01BD-4ADD-A28F-FFD110EE0B84}"/>
              </a:ext>
            </a:extLst>
          </p:cNvPr>
          <p:cNvGraphicFramePr>
            <a:graphicFrameLocks noGrp="1"/>
          </p:cNvGraphicFramePr>
          <p:nvPr>
            <p:extLst>
              <p:ext uri="{D42A27DB-BD31-4B8C-83A1-F6EECF244321}">
                <p14:modId xmlns:p14="http://schemas.microsoft.com/office/powerpoint/2010/main" val="2952821751"/>
              </p:ext>
            </p:extLst>
          </p:nvPr>
        </p:nvGraphicFramePr>
        <p:xfrm>
          <a:off x="3638549" y="177813"/>
          <a:ext cx="4445000" cy="4846320"/>
        </p:xfrm>
        <a:graphic>
          <a:graphicData uri="http://schemas.openxmlformats.org/drawingml/2006/table">
            <a:tbl>
              <a:tblPr firstRow="1" bandRow="1">
                <a:tableStyleId>{2A488322-F2BA-4B5B-9748-0D474271808F}</a:tableStyleId>
              </a:tblPr>
              <a:tblGrid>
                <a:gridCol w="2598445">
                  <a:extLst>
                    <a:ext uri="{9D8B030D-6E8A-4147-A177-3AD203B41FA5}">
                      <a16:colId xmlns:a16="http://schemas.microsoft.com/office/drawing/2014/main" val="1172415555"/>
                    </a:ext>
                  </a:extLst>
                </a:gridCol>
                <a:gridCol w="1846555">
                  <a:extLst>
                    <a:ext uri="{9D8B030D-6E8A-4147-A177-3AD203B41FA5}">
                      <a16:colId xmlns:a16="http://schemas.microsoft.com/office/drawing/2014/main" val="2381575184"/>
                    </a:ext>
                  </a:extLst>
                </a:gridCol>
              </a:tblGrid>
              <a:tr h="363115">
                <a:tc gridSpan="2">
                  <a:txBody>
                    <a:bodyPr/>
                    <a:lstStyle/>
                    <a:p>
                      <a:r>
                        <a:rPr lang="en-AU" sz="1100" dirty="0">
                          <a:latin typeface="Tw Cen MT" panose="020B0602020104020603" pitchFamily="34" charset="0"/>
                        </a:rPr>
                        <a:t>Representative life event items from the Social Readjustment Rating Scale </a:t>
                      </a:r>
                      <a:r>
                        <a:rPr lang="en-US" sz="1050" dirty="0">
                          <a:latin typeface="Tw Cen MT" panose="020B0602020104020603" pitchFamily="34" charset="0"/>
                        </a:rPr>
                        <a:t>(Holmes &amp; Rahe, 1967)</a:t>
                      </a:r>
                      <a:endParaRPr lang="en-AU" sz="1100" dirty="0">
                        <a:latin typeface="Tw Cen MT" panose="020B0602020104020603" pitchFamily="34" charset="0"/>
                      </a:endParaRPr>
                    </a:p>
                  </a:txBody>
                  <a:tcPr>
                    <a:solidFill>
                      <a:srgbClr val="002060"/>
                    </a:solidFill>
                  </a:tcPr>
                </a:tc>
                <a:tc hMerge="1">
                  <a:txBody>
                    <a:bodyPr/>
                    <a:lstStyle/>
                    <a:p>
                      <a:endParaRPr lang="en-AU" dirty="0"/>
                    </a:p>
                  </a:txBody>
                  <a:tcPr/>
                </a:tc>
                <a:extLst>
                  <a:ext uri="{0D108BD9-81ED-4DB2-BD59-A6C34878D82A}">
                    <a16:rowId xmlns:a16="http://schemas.microsoft.com/office/drawing/2014/main" val="1516245613"/>
                  </a:ext>
                </a:extLst>
              </a:tr>
              <a:tr h="220463">
                <a:tc>
                  <a:txBody>
                    <a:bodyPr/>
                    <a:lstStyle/>
                    <a:p>
                      <a:r>
                        <a:rPr lang="en-AU" sz="1100" dirty="0">
                          <a:latin typeface="Tw Cen MT" panose="020B0602020104020603" pitchFamily="34" charset="0"/>
                        </a:rPr>
                        <a:t>Event</a:t>
                      </a:r>
                    </a:p>
                  </a:txBody>
                  <a:tcPr/>
                </a:tc>
                <a:tc>
                  <a:txBody>
                    <a:bodyPr/>
                    <a:lstStyle/>
                    <a:p>
                      <a:pPr algn="ctr"/>
                      <a:r>
                        <a:rPr lang="en-AU" sz="1100" dirty="0">
                          <a:latin typeface="Tw Cen MT" panose="020B0602020104020603" pitchFamily="34" charset="0"/>
                        </a:rPr>
                        <a:t>LCU rating (1-100)</a:t>
                      </a:r>
                    </a:p>
                  </a:txBody>
                  <a:tcPr/>
                </a:tc>
                <a:extLst>
                  <a:ext uri="{0D108BD9-81ED-4DB2-BD59-A6C34878D82A}">
                    <a16:rowId xmlns:a16="http://schemas.microsoft.com/office/drawing/2014/main" val="3369705707"/>
                  </a:ext>
                </a:extLst>
              </a:tr>
              <a:tr h="168589">
                <a:tc>
                  <a:txBody>
                    <a:bodyPr/>
                    <a:lstStyle/>
                    <a:p>
                      <a:pPr marL="0" indent="0">
                        <a:buFont typeface="+mj-lt"/>
                        <a:buNone/>
                      </a:pPr>
                      <a:r>
                        <a:rPr lang="en-AU" sz="700" dirty="0">
                          <a:latin typeface="Tw Cen MT" panose="020B0602020104020603" pitchFamily="34" charset="0"/>
                        </a:rPr>
                        <a:t>Death of a spouse</a:t>
                      </a:r>
                    </a:p>
                  </a:txBody>
                  <a:tcPr/>
                </a:tc>
                <a:tc>
                  <a:txBody>
                    <a:bodyPr/>
                    <a:lstStyle/>
                    <a:p>
                      <a:pPr algn="ctr"/>
                      <a:r>
                        <a:rPr lang="en-AU" sz="700" dirty="0">
                          <a:latin typeface="Tw Cen MT" panose="020B0602020104020603" pitchFamily="34" charset="0"/>
                        </a:rPr>
                        <a:t>100</a:t>
                      </a:r>
                    </a:p>
                  </a:txBody>
                  <a:tcPr/>
                </a:tc>
                <a:extLst>
                  <a:ext uri="{0D108BD9-81ED-4DB2-BD59-A6C34878D82A}">
                    <a16:rowId xmlns:a16="http://schemas.microsoft.com/office/drawing/2014/main" val="2368307882"/>
                  </a:ext>
                </a:extLst>
              </a:tr>
              <a:tr h="168589">
                <a:tc>
                  <a:txBody>
                    <a:bodyPr/>
                    <a:lstStyle/>
                    <a:p>
                      <a:pPr marL="0" indent="0">
                        <a:buFont typeface="+mj-lt"/>
                        <a:buNone/>
                      </a:pPr>
                      <a:r>
                        <a:rPr lang="en-AU" sz="700" dirty="0">
                          <a:latin typeface="Tw Cen MT" panose="020B0602020104020603" pitchFamily="34" charset="0"/>
                        </a:rPr>
                        <a:t>Divorce</a:t>
                      </a:r>
                    </a:p>
                  </a:txBody>
                  <a:tcPr/>
                </a:tc>
                <a:tc>
                  <a:txBody>
                    <a:bodyPr/>
                    <a:lstStyle/>
                    <a:p>
                      <a:pPr algn="ctr"/>
                      <a:r>
                        <a:rPr lang="en-AU" sz="700" dirty="0">
                          <a:latin typeface="Tw Cen MT" panose="020B0602020104020603" pitchFamily="34" charset="0"/>
                        </a:rPr>
                        <a:t>75</a:t>
                      </a:r>
                    </a:p>
                  </a:txBody>
                  <a:tcPr/>
                </a:tc>
                <a:extLst>
                  <a:ext uri="{0D108BD9-81ED-4DB2-BD59-A6C34878D82A}">
                    <a16:rowId xmlns:a16="http://schemas.microsoft.com/office/drawing/2014/main" val="4024958126"/>
                  </a:ext>
                </a:extLst>
              </a:tr>
              <a:tr h="168589">
                <a:tc>
                  <a:txBody>
                    <a:bodyPr/>
                    <a:lstStyle/>
                    <a:p>
                      <a:pPr marL="0" indent="0">
                        <a:buFont typeface="+mj-lt"/>
                        <a:buNone/>
                      </a:pPr>
                      <a:r>
                        <a:rPr lang="en-AU" sz="700" dirty="0">
                          <a:latin typeface="Tw Cen MT" panose="020B0602020104020603" pitchFamily="34" charset="0"/>
                        </a:rPr>
                        <a:t>Death of a close family member</a:t>
                      </a:r>
                    </a:p>
                  </a:txBody>
                  <a:tcPr/>
                </a:tc>
                <a:tc>
                  <a:txBody>
                    <a:bodyPr/>
                    <a:lstStyle/>
                    <a:p>
                      <a:pPr algn="ctr"/>
                      <a:r>
                        <a:rPr lang="en-AU" sz="700" dirty="0">
                          <a:latin typeface="Tw Cen MT" panose="020B0602020104020603" pitchFamily="34" charset="0"/>
                        </a:rPr>
                        <a:t>63</a:t>
                      </a:r>
                    </a:p>
                  </a:txBody>
                  <a:tcPr/>
                </a:tc>
                <a:extLst>
                  <a:ext uri="{0D108BD9-81ED-4DB2-BD59-A6C34878D82A}">
                    <a16:rowId xmlns:a16="http://schemas.microsoft.com/office/drawing/2014/main" val="1934022160"/>
                  </a:ext>
                </a:extLst>
              </a:tr>
              <a:tr h="168589">
                <a:tc>
                  <a:txBody>
                    <a:bodyPr/>
                    <a:lstStyle/>
                    <a:p>
                      <a:pPr marL="0" indent="0">
                        <a:buFont typeface="+mj-lt"/>
                        <a:buNone/>
                      </a:pPr>
                      <a:r>
                        <a:rPr lang="en-AU" sz="700" dirty="0">
                          <a:latin typeface="Tw Cen MT" panose="020B0602020104020603" pitchFamily="34" charset="0"/>
                        </a:rPr>
                        <a:t>Personal injury or illness</a:t>
                      </a:r>
                    </a:p>
                  </a:txBody>
                  <a:tcPr/>
                </a:tc>
                <a:tc>
                  <a:txBody>
                    <a:bodyPr/>
                    <a:lstStyle/>
                    <a:p>
                      <a:pPr algn="ctr"/>
                      <a:r>
                        <a:rPr lang="en-AU" sz="700" dirty="0">
                          <a:latin typeface="Tw Cen MT" panose="020B0602020104020603" pitchFamily="34" charset="0"/>
                        </a:rPr>
                        <a:t>53</a:t>
                      </a:r>
                    </a:p>
                  </a:txBody>
                  <a:tcPr/>
                </a:tc>
                <a:extLst>
                  <a:ext uri="{0D108BD9-81ED-4DB2-BD59-A6C34878D82A}">
                    <a16:rowId xmlns:a16="http://schemas.microsoft.com/office/drawing/2014/main" val="847985946"/>
                  </a:ext>
                </a:extLst>
              </a:tr>
              <a:tr h="168589">
                <a:tc>
                  <a:txBody>
                    <a:bodyPr/>
                    <a:lstStyle/>
                    <a:p>
                      <a:pPr marL="0" indent="0">
                        <a:buFont typeface="+mj-lt"/>
                        <a:buNone/>
                      </a:pPr>
                      <a:r>
                        <a:rPr lang="en-AU" sz="700" dirty="0">
                          <a:latin typeface="Tw Cen MT" panose="020B0602020104020603" pitchFamily="34" charset="0"/>
                        </a:rPr>
                        <a:t>Marriage</a:t>
                      </a:r>
                    </a:p>
                  </a:txBody>
                  <a:tcPr/>
                </a:tc>
                <a:tc>
                  <a:txBody>
                    <a:bodyPr/>
                    <a:lstStyle/>
                    <a:p>
                      <a:pPr algn="ctr"/>
                      <a:r>
                        <a:rPr lang="en-AU" sz="700" dirty="0">
                          <a:latin typeface="Tw Cen MT" panose="020B0602020104020603" pitchFamily="34" charset="0"/>
                        </a:rPr>
                        <a:t>50</a:t>
                      </a:r>
                    </a:p>
                  </a:txBody>
                  <a:tcPr/>
                </a:tc>
                <a:extLst>
                  <a:ext uri="{0D108BD9-81ED-4DB2-BD59-A6C34878D82A}">
                    <a16:rowId xmlns:a16="http://schemas.microsoft.com/office/drawing/2014/main" val="1530074224"/>
                  </a:ext>
                </a:extLst>
              </a:tr>
              <a:tr h="168589">
                <a:tc>
                  <a:txBody>
                    <a:bodyPr/>
                    <a:lstStyle/>
                    <a:p>
                      <a:pPr marL="0" indent="0">
                        <a:buFont typeface="+mj-lt"/>
                        <a:buNone/>
                      </a:pPr>
                      <a:r>
                        <a:rPr lang="en-AU" sz="700" dirty="0">
                          <a:latin typeface="Tw Cen MT" panose="020B0602020104020603" pitchFamily="34" charset="0"/>
                        </a:rPr>
                        <a:t>Being fired from work</a:t>
                      </a:r>
                    </a:p>
                  </a:txBody>
                  <a:tcPr/>
                </a:tc>
                <a:tc>
                  <a:txBody>
                    <a:bodyPr/>
                    <a:lstStyle/>
                    <a:p>
                      <a:pPr algn="ctr"/>
                      <a:r>
                        <a:rPr lang="en-AU" sz="700" dirty="0">
                          <a:latin typeface="Tw Cen MT" panose="020B0602020104020603" pitchFamily="34" charset="0"/>
                        </a:rPr>
                        <a:t>47</a:t>
                      </a:r>
                    </a:p>
                  </a:txBody>
                  <a:tcPr/>
                </a:tc>
                <a:extLst>
                  <a:ext uri="{0D108BD9-81ED-4DB2-BD59-A6C34878D82A}">
                    <a16:rowId xmlns:a16="http://schemas.microsoft.com/office/drawing/2014/main" val="547666197"/>
                  </a:ext>
                </a:extLst>
              </a:tr>
              <a:tr h="168589">
                <a:tc>
                  <a:txBody>
                    <a:bodyPr/>
                    <a:lstStyle/>
                    <a:p>
                      <a:pPr marL="0" indent="0">
                        <a:buFont typeface="+mj-lt"/>
                        <a:buNone/>
                      </a:pPr>
                      <a:r>
                        <a:rPr lang="en-AU" sz="700" dirty="0">
                          <a:latin typeface="Tw Cen MT" panose="020B0602020104020603" pitchFamily="34" charset="0"/>
                        </a:rPr>
                        <a:t>Retirement</a:t>
                      </a:r>
                    </a:p>
                  </a:txBody>
                  <a:tcPr/>
                </a:tc>
                <a:tc>
                  <a:txBody>
                    <a:bodyPr/>
                    <a:lstStyle/>
                    <a:p>
                      <a:pPr algn="ctr"/>
                      <a:r>
                        <a:rPr lang="en-AU" sz="700" dirty="0">
                          <a:latin typeface="Tw Cen MT" panose="020B0602020104020603" pitchFamily="34" charset="0"/>
                        </a:rPr>
                        <a:t>45</a:t>
                      </a:r>
                    </a:p>
                  </a:txBody>
                  <a:tcPr/>
                </a:tc>
                <a:extLst>
                  <a:ext uri="{0D108BD9-81ED-4DB2-BD59-A6C34878D82A}">
                    <a16:rowId xmlns:a16="http://schemas.microsoft.com/office/drawing/2014/main" val="3858224283"/>
                  </a:ext>
                </a:extLst>
              </a:tr>
              <a:tr h="168589">
                <a:tc>
                  <a:txBody>
                    <a:bodyPr/>
                    <a:lstStyle/>
                    <a:p>
                      <a:pPr marL="0" indent="0">
                        <a:buFont typeface="+mj-lt"/>
                        <a:buNone/>
                      </a:pPr>
                      <a:r>
                        <a:rPr lang="en-AU" sz="700" dirty="0">
                          <a:latin typeface="Tw Cen MT" panose="020B0602020104020603" pitchFamily="34" charset="0"/>
                        </a:rPr>
                        <a:t>Major change in the health or behaviour of a family member</a:t>
                      </a:r>
                    </a:p>
                  </a:txBody>
                  <a:tcPr/>
                </a:tc>
                <a:tc>
                  <a:txBody>
                    <a:bodyPr/>
                    <a:lstStyle/>
                    <a:p>
                      <a:pPr algn="ctr"/>
                      <a:r>
                        <a:rPr lang="en-AU" sz="700" dirty="0">
                          <a:latin typeface="Tw Cen MT" panose="020B0602020104020603" pitchFamily="34" charset="0"/>
                        </a:rPr>
                        <a:t>44</a:t>
                      </a:r>
                    </a:p>
                  </a:txBody>
                  <a:tcPr/>
                </a:tc>
                <a:extLst>
                  <a:ext uri="{0D108BD9-81ED-4DB2-BD59-A6C34878D82A}">
                    <a16:rowId xmlns:a16="http://schemas.microsoft.com/office/drawing/2014/main" val="2088585887"/>
                  </a:ext>
                </a:extLst>
              </a:tr>
              <a:tr h="168589">
                <a:tc>
                  <a:txBody>
                    <a:bodyPr/>
                    <a:lstStyle/>
                    <a:p>
                      <a:pPr marL="0" indent="0">
                        <a:buFont typeface="+mj-lt"/>
                        <a:buNone/>
                      </a:pPr>
                      <a:r>
                        <a:rPr lang="en-AU" sz="700" dirty="0">
                          <a:latin typeface="Tw Cen MT" panose="020B0602020104020603" pitchFamily="34" charset="0"/>
                        </a:rPr>
                        <a:t>Pregnancy</a:t>
                      </a:r>
                    </a:p>
                  </a:txBody>
                  <a:tcPr/>
                </a:tc>
                <a:tc>
                  <a:txBody>
                    <a:bodyPr/>
                    <a:lstStyle/>
                    <a:p>
                      <a:pPr algn="ctr"/>
                      <a:r>
                        <a:rPr lang="en-AU" sz="700" dirty="0">
                          <a:latin typeface="Tw Cen MT" panose="020B0602020104020603" pitchFamily="34" charset="0"/>
                        </a:rPr>
                        <a:t>40</a:t>
                      </a:r>
                    </a:p>
                  </a:txBody>
                  <a:tcPr/>
                </a:tc>
                <a:extLst>
                  <a:ext uri="{0D108BD9-81ED-4DB2-BD59-A6C34878D82A}">
                    <a16:rowId xmlns:a16="http://schemas.microsoft.com/office/drawing/2014/main" val="485412959"/>
                  </a:ext>
                </a:extLst>
              </a:tr>
              <a:tr h="168589">
                <a:tc>
                  <a:txBody>
                    <a:bodyPr/>
                    <a:lstStyle/>
                    <a:p>
                      <a:pPr marL="0" indent="0">
                        <a:buFont typeface="+mj-lt"/>
                        <a:buNone/>
                      </a:pPr>
                      <a:r>
                        <a:rPr lang="en-AU" sz="700" dirty="0">
                          <a:latin typeface="Tw Cen MT" panose="020B0602020104020603" pitchFamily="34" charset="0"/>
                        </a:rPr>
                        <a:t>Sex difficulties</a:t>
                      </a:r>
                    </a:p>
                  </a:txBody>
                  <a:tcPr/>
                </a:tc>
                <a:tc>
                  <a:txBody>
                    <a:bodyPr/>
                    <a:lstStyle/>
                    <a:p>
                      <a:pPr algn="ctr"/>
                      <a:r>
                        <a:rPr lang="en-AU" sz="700" dirty="0">
                          <a:latin typeface="Tw Cen MT" panose="020B0602020104020603" pitchFamily="34" charset="0"/>
                        </a:rPr>
                        <a:t>39</a:t>
                      </a:r>
                    </a:p>
                  </a:txBody>
                  <a:tcPr/>
                </a:tc>
                <a:extLst>
                  <a:ext uri="{0D108BD9-81ED-4DB2-BD59-A6C34878D82A}">
                    <a16:rowId xmlns:a16="http://schemas.microsoft.com/office/drawing/2014/main" val="3090745913"/>
                  </a:ext>
                </a:extLst>
              </a:tr>
              <a:tr h="168589">
                <a:tc>
                  <a:txBody>
                    <a:bodyPr/>
                    <a:lstStyle/>
                    <a:p>
                      <a:pPr marL="0" indent="0">
                        <a:buFont typeface="+mj-lt"/>
                        <a:buNone/>
                      </a:pPr>
                      <a:r>
                        <a:rPr lang="en-AU" sz="700" dirty="0">
                          <a:latin typeface="Tw Cen MT" panose="020B0602020104020603" pitchFamily="34" charset="0"/>
                        </a:rPr>
                        <a:t>Death of a close friend</a:t>
                      </a:r>
                    </a:p>
                  </a:txBody>
                  <a:tcPr/>
                </a:tc>
                <a:tc>
                  <a:txBody>
                    <a:bodyPr/>
                    <a:lstStyle/>
                    <a:p>
                      <a:pPr algn="ctr"/>
                      <a:r>
                        <a:rPr lang="en-AU" sz="700" dirty="0">
                          <a:latin typeface="Tw Cen MT" panose="020B0602020104020603" pitchFamily="34" charset="0"/>
                        </a:rPr>
                        <a:t>37</a:t>
                      </a:r>
                    </a:p>
                  </a:txBody>
                  <a:tcPr/>
                </a:tc>
                <a:extLst>
                  <a:ext uri="{0D108BD9-81ED-4DB2-BD59-A6C34878D82A}">
                    <a16:rowId xmlns:a16="http://schemas.microsoft.com/office/drawing/2014/main" val="3992914236"/>
                  </a:ext>
                </a:extLst>
              </a:tr>
              <a:tr h="168589">
                <a:tc>
                  <a:txBody>
                    <a:bodyPr/>
                    <a:lstStyle/>
                    <a:p>
                      <a:pPr marL="0" indent="0">
                        <a:buFont typeface="+mj-lt"/>
                        <a:buNone/>
                      </a:pPr>
                      <a:r>
                        <a:rPr lang="en-AU" sz="700" dirty="0">
                          <a:latin typeface="Tw Cen MT" panose="020B0602020104020603" pitchFamily="34" charset="0"/>
                        </a:rPr>
                        <a:t>Change to a different job </a:t>
                      </a:r>
                    </a:p>
                  </a:txBody>
                  <a:tcPr/>
                </a:tc>
                <a:tc>
                  <a:txBody>
                    <a:bodyPr/>
                    <a:lstStyle/>
                    <a:p>
                      <a:pPr algn="ctr"/>
                      <a:r>
                        <a:rPr lang="en-AU" sz="700" dirty="0">
                          <a:latin typeface="Tw Cen MT" panose="020B0602020104020603" pitchFamily="34" charset="0"/>
                        </a:rPr>
                        <a:t>36</a:t>
                      </a:r>
                    </a:p>
                  </a:txBody>
                  <a:tcPr/>
                </a:tc>
                <a:extLst>
                  <a:ext uri="{0D108BD9-81ED-4DB2-BD59-A6C34878D82A}">
                    <a16:rowId xmlns:a16="http://schemas.microsoft.com/office/drawing/2014/main" val="3622294191"/>
                  </a:ext>
                </a:extLst>
              </a:tr>
              <a:tr h="168589">
                <a:tc>
                  <a:txBody>
                    <a:bodyPr/>
                    <a:lstStyle/>
                    <a:p>
                      <a:pPr marL="0" indent="0">
                        <a:buFont typeface="+mj-lt"/>
                        <a:buNone/>
                      </a:pPr>
                      <a:r>
                        <a:rPr lang="en-AU" sz="700" dirty="0">
                          <a:latin typeface="Tw Cen MT" panose="020B0602020104020603" pitchFamily="34" charset="0"/>
                        </a:rPr>
                        <a:t>Foreclosure of mortgage or loan</a:t>
                      </a:r>
                    </a:p>
                  </a:txBody>
                  <a:tcPr/>
                </a:tc>
                <a:tc>
                  <a:txBody>
                    <a:bodyPr/>
                    <a:lstStyle/>
                    <a:p>
                      <a:pPr algn="ctr"/>
                      <a:r>
                        <a:rPr lang="en-AU" sz="700" dirty="0">
                          <a:latin typeface="Tw Cen MT" panose="020B0602020104020603" pitchFamily="34" charset="0"/>
                        </a:rPr>
                        <a:t>30</a:t>
                      </a:r>
                    </a:p>
                  </a:txBody>
                  <a:tcPr/>
                </a:tc>
                <a:extLst>
                  <a:ext uri="{0D108BD9-81ED-4DB2-BD59-A6C34878D82A}">
                    <a16:rowId xmlns:a16="http://schemas.microsoft.com/office/drawing/2014/main" val="3457906543"/>
                  </a:ext>
                </a:extLst>
              </a:tr>
              <a:tr h="168589">
                <a:tc>
                  <a:txBody>
                    <a:bodyPr/>
                    <a:lstStyle/>
                    <a:p>
                      <a:pPr marL="0" indent="0">
                        <a:buFont typeface="+mj-lt"/>
                        <a:buNone/>
                      </a:pPr>
                      <a:r>
                        <a:rPr lang="en-AU" sz="700" dirty="0">
                          <a:latin typeface="Tw Cen MT" panose="020B0602020104020603" pitchFamily="34" charset="0"/>
                        </a:rPr>
                        <a:t>Son or daughter leaving home</a:t>
                      </a:r>
                    </a:p>
                  </a:txBody>
                  <a:tcPr/>
                </a:tc>
                <a:tc>
                  <a:txBody>
                    <a:bodyPr/>
                    <a:lstStyle/>
                    <a:p>
                      <a:pPr algn="ctr"/>
                      <a:r>
                        <a:rPr lang="en-AU" sz="700" dirty="0">
                          <a:latin typeface="Tw Cen MT" panose="020B0602020104020603" pitchFamily="34" charset="0"/>
                        </a:rPr>
                        <a:t>29</a:t>
                      </a:r>
                    </a:p>
                  </a:txBody>
                  <a:tcPr/>
                </a:tc>
                <a:extLst>
                  <a:ext uri="{0D108BD9-81ED-4DB2-BD59-A6C34878D82A}">
                    <a16:rowId xmlns:a16="http://schemas.microsoft.com/office/drawing/2014/main" val="1472291222"/>
                  </a:ext>
                </a:extLst>
              </a:tr>
              <a:tr h="168589">
                <a:tc>
                  <a:txBody>
                    <a:bodyPr/>
                    <a:lstStyle/>
                    <a:p>
                      <a:pPr marL="0" indent="0">
                        <a:buFont typeface="+mj-lt"/>
                        <a:buNone/>
                      </a:pPr>
                      <a:r>
                        <a:rPr lang="en-AU" sz="700" dirty="0">
                          <a:latin typeface="Tw Cen MT" panose="020B0602020104020603" pitchFamily="34" charset="0"/>
                        </a:rPr>
                        <a:t>In-law troubles</a:t>
                      </a:r>
                    </a:p>
                  </a:txBody>
                  <a:tcPr/>
                </a:tc>
                <a:tc>
                  <a:txBody>
                    <a:bodyPr/>
                    <a:lstStyle/>
                    <a:p>
                      <a:pPr algn="ctr"/>
                      <a:r>
                        <a:rPr lang="en-AU" sz="700" dirty="0">
                          <a:latin typeface="Tw Cen MT" panose="020B0602020104020603" pitchFamily="34" charset="0"/>
                        </a:rPr>
                        <a:t>29</a:t>
                      </a:r>
                    </a:p>
                  </a:txBody>
                  <a:tcPr/>
                </a:tc>
                <a:extLst>
                  <a:ext uri="{0D108BD9-81ED-4DB2-BD59-A6C34878D82A}">
                    <a16:rowId xmlns:a16="http://schemas.microsoft.com/office/drawing/2014/main" val="1669159923"/>
                  </a:ext>
                </a:extLst>
              </a:tr>
              <a:tr h="168589">
                <a:tc>
                  <a:txBody>
                    <a:bodyPr/>
                    <a:lstStyle/>
                    <a:p>
                      <a:pPr marL="0" indent="0">
                        <a:buFont typeface="+mj-lt"/>
                        <a:buNone/>
                      </a:pPr>
                      <a:r>
                        <a:rPr lang="en-AU" sz="700" dirty="0">
                          <a:latin typeface="Tw Cen MT" panose="020B0602020104020603" pitchFamily="34" charset="0"/>
                        </a:rPr>
                        <a:t>Outstanding personal achievement</a:t>
                      </a:r>
                    </a:p>
                  </a:txBody>
                  <a:tcPr/>
                </a:tc>
                <a:tc>
                  <a:txBody>
                    <a:bodyPr/>
                    <a:lstStyle/>
                    <a:p>
                      <a:pPr algn="ctr"/>
                      <a:r>
                        <a:rPr lang="en-AU" sz="700" dirty="0">
                          <a:latin typeface="Tw Cen MT" panose="020B0602020104020603" pitchFamily="34" charset="0"/>
                        </a:rPr>
                        <a:t>28</a:t>
                      </a:r>
                    </a:p>
                  </a:txBody>
                  <a:tcPr/>
                </a:tc>
                <a:extLst>
                  <a:ext uri="{0D108BD9-81ED-4DB2-BD59-A6C34878D82A}">
                    <a16:rowId xmlns:a16="http://schemas.microsoft.com/office/drawing/2014/main" val="2879478496"/>
                  </a:ext>
                </a:extLst>
              </a:tr>
              <a:tr h="168589">
                <a:tc>
                  <a:txBody>
                    <a:bodyPr/>
                    <a:lstStyle/>
                    <a:p>
                      <a:pPr marL="0" indent="0">
                        <a:buFont typeface="+mj-lt"/>
                        <a:buNone/>
                      </a:pPr>
                      <a:r>
                        <a:rPr lang="en-AU" sz="700" dirty="0">
                          <a:latin typeface="Tw Cen MT" panose="020B0602020104020603" pitchFamily="34" charset="0"/>
                        </a:rPr>
                        <a:t>Begin or end formal schooling</a:t>
                      </a:r>
                    </a:p>
                  </a:txBody>
                  <a:tcPr/>
                </a:tc>
                <a:tc>
                  <a:txBody>
                    <a:bodyPr/>
                    <a:lstStyle/>
                    <a:p>
                      <a:pPr algn="ctr"/>
                      <a:r>
                        <a:rPr lang="en-AU" sz="700" dirty="0">
                          <a:latin typeface="Tw Cen MT" panose="020B0602020104020603" pitchFamily="34" charset="0"/>
                        </a:rPr>
                        <a:t>26</a:t>
                      </a:r>
                    </a:p>
                  </a:txBody>
                  <a:tcPr/>
                </a:tc>
                <a:extLst>
                  <a:ext uri="{0D108BD9-81ED-4DB2-BD59-A6C34878D82A}">
                    <a16:rowId xmlns:a16="http://schemas.microsoft.com/office/drawing/2014/main" val="1329124669"/>
                  </a:ext>
                </a:extLst>
              </a:tr>
              <a:tr h="168589">
                <a:tc>
                  <a:txBody>
                    <a:bodyPr/>
                    <a:lstStyle/>
                    <a:p>
                      <a:pPr marL="0" indent="0">
                        <a:buFont typeface="+mj-lt"/>
                        <a:buNone/>
                      </a:pPr>
                      <a:r>
                        <a:rPr lang="en-AU" sz="700" dirty="0">
                          <a:latin typeface="Tw Cen MT" panose="020B0602020104020603" pitchFamily="34" charset="0"/>
                        </a:rPr>
                        <a:t>Troubles with the boss</a:t>
                      </a:r>
                    </a:p>
                  </a:txBody>
                  <a:tcPr/>
                </a:tc>
                <a:tc>
                  <a:txBody>
                    <a:bodyPr/>
                    <a:lstStyle/>
                    <a:p>
                      <a:pPr algn="ctr"/>
                      <a:r>
                        <a:rPr lang="en-AU" sz="700" dirty="0">
                          <a:latin typeface="Tw Cen MT" panose="020B0602020104020603" pitchFamily="34" charset="0"/>
                        </a:rPr>
                        <a:t>23</a:t>
                      </a:r>
                    </a:p>
                  </a:txBody>
                  <a:tcPr/>
                </a:tc>
                <a:extLst>
                  <a:ext uri="{0D108BD9-81ED-4DB2-BD59-A6C34878D82A}">
                    <a16:rowId xmlns:a16="http://schemas.microsoft.com/office/drawing/2014/main" val="386424735"/>
                  </a:ext>
                </a:extLst>
              </a:tr>
              <a:tr h="168589">
                <a:tc>
                  <a:txBody>
                    <a:bodyPr/>
                    <a:lstStyle/>
                    <a:p>
                      <a:pPr marL="0" indent="0">
                        <a:buFont typeface="+mj-lt"/>
                        <a:buNone/>
                      </a:pPr>
                      <a:r>
                        <a:rPr lang="en-AU" sz="700" dirty="0">
                          <a:latin typeface="Tw Cen MT" panose="020B0602020104020603" pitchFamily="34" charset="0"/>
                        </a:rPr>
                        <a:t>Change in social activities (clubs, movies, </a:t>
                      </a:r>
                      <a:r>
                        <a:rPr lang="en-AU" sz="700" dirty="0" err="1">
                          <a:latin typeface="Tw Cen MT" panose="020B0602020104020603" pitchFamily="34" charset="0"/>
                        </a:rPr>
                        <a:t>visting</a:t>
                      </a:r>
                      <a:r>
                        <a:rPr lang="en-AU" sz="700" dirty="0">
                          <a:latin typeface="Tw Cen MT" panose="020B0602020104020603" pitchFamily="34" charset="0"/>
                        </a:rPr>
                        <a:t> etc.)</a:t>
                      </a:r>
                    </a:p>
                  </a:txBody>
                  <a:tcPr/>
                </a:tc>
                <a:tc>
                  <a:txBody>
                    <a:bodyPr/>
                    <a:lstStyle/>
                    <a:p>
                      <a:pPr algn="ctr"/>
                      <a:r>
                        <a:rPr lang="en-AU" sz="700" dirty="0">
                          <a:latin typeface="Tw Cen MT" panose="020B0602020104020603" pitchFamily="34" charset="0"/>
                        </a:rPr>
                        <a:t>18</a:t>
                      </a:r>
                    </a:p>
                  </a:txBody>
                  <a:tcPr/>
                </a:tc>
                <a:extLst>
                  <a:ext uri="{0D108BD9-81ED-4DB2-BD59-A6C34878D82A}">
                    <a16:rowId xmlns:a16="http://schemas.microsoft.com/office/drawing/2014/main" val="1986651551"/>
                  </a:ext>
                </a:extLst>
              </a:tr>
              <a:tr h="168589">
                <a:tc>
                  <a:txBody>
                    <a:bodyPr/>
                    <a:lstStyle/>
                    <a:p>
                      <a:pPr marL="0" indent="0">
                        <a:buFont typeface="+mj-lt"/>
                        <a:buNone/>
                      </a:pPr>
                      <a:r>
                        <a:rPr lang="en-AU" sz="700" dirty="0">
                          <a:latin typeface="Tw Cen MT" panose="020B0602020104020603" pitchFamily="34" charset="0"/>
                        </a:rPr>
                        <a:t>Vacations</a:t>
                      </a:r>
                    </a:p>
                  </a:txBody>
                  <a:tcPr/>
                </a:tc>
                <a:tc>
                  <a:txBody>
                    <a:bodyPr/>
                    <a:lstStyle/>
                    <a:p>
                      <a:pPr algn="ctr"/>
                      <a:r>
                        <a:rPr lang="en-AU" sz="700" dirty="0">
                          <a:latin typeface="Tw Cen MT" panose="020B0602020104020603" pitchFamily="34" charset="0"/>
                        </a:rPr>
                        <a:t>13</a:t>
                      </a:r>
                    </a:p>
                  </a:txBody>
                  <a:tcPr/>
                </a:tc>
                <a:extLst>
                  <a:ext uri="{0D108BD9-81ED-4DB2-BD59-A6C34878D82A}">
                    <a16:rowId xmlns:a16="http://schemas.microsoft.com/office/drawing/2014/main" val="1683236548"/>
                  </a:ext>
                </a:extLst>
              </a:tr>
              <a:tr h="168589">
                <a:tc>
                  <a:txBody>
                    <a:bodyPr/>
                    <a:lstStyle/>
                    <a:p>
                      <a:pPr marL="0" indent="0">
                        <a:buFont typeface="+mj-lt"/>
                        <a:buNone/>
                      </a:pPr>
                      <a:r>
                        <a:rPr lang="en-AU" sz="700" dirty="0">
                          <a:latin typeface="Tw Cen MT" panose="020B0602020104020603" pitchFamily="34" charset="0"/>
                        </a:rPr>
                        <a:t>Christmas</a:t>
                      </a:r>
                    </a:p>
                  </a:txBody>
                  <a:tcPr/>
                </a:tc>
                <a:tc>
                  <a:txBody>
                    <a:bodyPr/>
                    <a:lstStyle/>
                    <a:p>
                      <a:pPr algn="ctr"/>
                      <a:r>
                        <a:rPr lang="en-AU" sz="700" dirty="0">
                          <a:latin typeface="Tw Cen MT" panose="020B0602020104020603" pitchFamily="34" charset="0"/>
                        </a:rPr>
                        <a:t>12</a:t>
                      </a:r>
                    </a:p>
                  </a:txBody>
                  <a:tcPr/>
                </a:tc>
                <a:extLst>
                  <a:ext uri="{0D108BD9-81ED-4DB2-BD59-A6C34878D82A}">
                    <a16:rowId xmlns:a16="http://schemas.microsoft.com/office/drawing/2014/main" val="1250334346"/>
                  </a:ext>
                </a:extLst>
              </a:tr>
            </a:tbl>
          </a:graphicData>
        </a:graphic>
      </p:graphicFrame>
      <p:sp>
        <p:nvSpPr>
          <p:cNvPr id="7" name="Content Placeholder 1">
            <a:extLst>
              <a:ext uri="{FF2B5EF4-FFF2-40B4-BE49-F238E27FC236}">
                <a16:creationId xmlns:a16="http://schemas.microsoft.com/office/drawing/2014/main" id="{40444BE2-228D-4473-87C0-D2D53F229424}"/>
              </a:ext>
            </a:extLst>
          </p:cNvPr>
          <p:cNvSpPr txBox="1">
            <a:spLocks/>
          </p:cNvSpPr>
          <p:nvPr/>
        </p:nvSpPr>
        <p:spPr>
          <a:xfrm>
            <a:off x="572232" y="2330135"/>
            <a:ext cx="2463067"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600"/>
              </a:spcAft>
              <a:buNone/>
            </a:pPr>
            <a:r>
              <a:rPr lang="en-US" sz="1400" dirty="0">
                <a:latin typeface="Tw Cen MT" panose="020B0602020104020603" pitchFamily="34" charset="0"/>
              </a:rPr>
              <a:t>Do these events resonate with your sense of stressful life events?</a:t>
            </a:r>
          </a:p>
          <a:p>
            <a:pPr marL="0" indent="0">
              <a:spcBef>
                <a:spcPts val="100"/>
              </a:spcBef>
              <a:spcAft>
                <a:spcPts val="600"/>
              </a:spcAft>
              <a:buNone/>
            </a:pPr>
            <a:endParaRPr lang="en-US" sz="1400" dirty="0">
              <a:latin typeface="Tw Cen MT" panose="020B0602020104020603" pitchFamily="34" charset="0"/>
            </a:endParaRPr>
          </a:p>
          <a:p>
            <a:pPr marL="0" indent="0">
              <a:spcBef>
                <a:spcPts val="100"/>
              </a:spcBef>
              <a:spcAft>
                <a:spcPts val="600"/>
              </a:spcAft>
              <a:buNone/>
            </a:pPr>
            <a:r>
              <a:rPr lang="en-US" sz="1400" dirty="0">
                <a:latin typeface="Tw Cen MT" panose="020B0602020104020603" pitchFamily="34" charset="0"/>
              </a:rPr>
              <a:t>How applicable are they today?</a:t>
            </a:r>
          </a:p>
          <a:p>
            <a:pPr marL="0" indent="0" algn="ctr">
              <a:spcBef>
                <a:spcPts val="600"/>
              </a:spcBef>
              <a:buNone/>
            </a:pPr>
            <a:endParaRPr lang="en-US" sz="1400" dirty="0">
              <a:latin typeface="Filson Pro Book" panose="02000000000000000000" pitchFamily="50" charset="0"/>
            </a:endParaRPr>
          </a:p>
        </p:txBody>
      </p:sp>
      <p:sp>
        <p:nvSpPr>
          <p:cNvPr id="8" name="TextBox 7">
            <a:extLst>
              <a:ext uri="{FF2B5EF4-FFF2-40B4-BE49-F238E27FC236}">
                <a16:creationId xmlns:a16="http://schemas.microsoft.com/office/drawing/2014/main" id="{5632A696-C003-A9DD-E13E-0DD881D1DEF3}"/>
              </a:ext>
            </a:extLst>
          </p:cNvPr>
          <p:cNvSpPr txBox="1"/>
          <p:nvPr/>
        </p:nvSpPr>
        <p:spPr>
          <a:xfrm>
            <a:off x="438150" y="1215516"/>
            <a:ext cx="2463067" cy="892552"/>
          </a:xfrm>
          <a:prstGeom prst="rect">
            <a:avLst/>
          </a:prstGeom>
          <a:noFill/>
        </p:spPr>
        <p:txBody>
          <a:bodyPr wrap="square">
            <a:spAutoFit/>
          </a:bodyPr>
          <a:lstStyle/>
          <a:p>
            <a:pPr algn="ctr"/>
            <a:r>
              <a:rPr lang="en-AU" sz="1800" b="1" dirty="0">
                <a:solidFill>
                  <a:srgbClr val="002060"/>
                </a:solidFill>
                <a:latin typeface="Tw Cen MT" panose="020B0602020104020603" pitchFamily="34" charset="0"/>
                <a:hlinkClick r:id="rId3"/>
              </a:rPr>
              <a:t>Social Readjustment Rating Scale </a:t>
            </a:r>
            <a:r>
              <a:rPr lang="en-US" sz="1600" b="1" dirty="0">
                <a:solidFill>
                  <a:srgbClr val="002060"/>
                </a:solidFill>
                <a:latin typeface="Tw Cen MT" panose="020B0602020104020603" pitchFamily="34" charset="0"/>
                <a:hlinkClick r:id="rId3"/>
              </a:rPr>
              <a:t>(Holmes &amp; Rahe, 1967)</a:t>
            </a:r>
            <a:endParaRPr lang="en-GB" b="1" dirty="0">
              <a:solidFill>
                <a:srgbClr val="002060"/>
              </a:solidFill>
            </a:endParaRPr>
          </a:p>
        </p:txBody>
      </p:sp>
    </p:spTree>
    <p:extLst>
      <p:ext uri="{BB962C8B-B14F-4D97-AF65-F5344CB8AC3E}">
        <p14:creationId xmlns:p14="http://schemas.microsoft.com/office/powerpoint/2010/main" val="16290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8</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4592633" y="1447800"/>
            <a:ext cx="3926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600"/>
              </a:spcAft>
              <a:buNone/>
            </a:pPr>
            <a:r>
              <a:rPr lang="en-US" sz="1400" dirty="0">
                <a:latin typeface="Tw Cen MT" panose="020B0602020104020603" pitchFamily="34" charset="0"/>
              </a:rPr>
              <a:t>Limitations of life events measurement:</a:t>
            </a:r>
          </a:p>
          <a:p>
            <a:pPr>
              <a:spcBef>
                <a:spcPts val="100"/>
              </a:spcBef>
              <a:spcAft>
                <a:spcPts val="800"/>
              </a:spcAft>
            </a:pPr>
            <a:r>
              <a:rPr lang="en-US" sz="1200" dirty="0">
                <a:latin typeface="Tw Cen MT" panose="020B0602020104020603" pitchFamily="34" charset="0"/>
              </a:rPr>
              <a:t>Many studies supporting links between LCUs &amp; health rely on retrospective reporting</a:t>
            </a:r>
          </a:p>
          <a:p>
            <a:pPr>
              <a:spcBef>
                <a:spcPts val="100"/>
              </a:spcBef>
              <a:spcAft>
                <a:spcPts val="800"/>
              </a:spcAft>
            </a:pPr>
            <a:r>
              <a:rPr lang="en-US" sz="1200" dirty="0">
                <a:latin typeface="Tw Cen MT" panose="020B0602020104020603" pitchFamily="34" charset="0"/>
              </a:rPr>
              <a:t>Cultural/regional appropriateness &amp; frequency issues</a:t>
            </a:r>
          </a:p>
          <a:p>
            <a:pPr>
              <a:spcBef>
                <a:spcPts val="100"/>
              </a:spcBef>
              <a:spcAft>
                <a:spcPts val="800"/>
              </a:spcAft>
            </a:pPr>
            <a:r>
              <a:rPr lang="en-US" sz="1200" dirty="0">
                <a:latin typeface="Tw Cen MT" panose="020B0602020104020603" pitchFamily="34" charset="0"/>
              </a:rPr>
              <a:t>Entanglement </a:t>
            </a:r>
          </a:p>
          <a:p>
            <a:pPr>
              <a:spcBef>
                <a:spcPts val="100"/>
              </a:spcBef>
              <a:spcAft>
                <a:spcPts val="800"/>
              </a:spcAft>
            </a:pPr>
            <a:r>
              <a:rPr lang="en-US" sz="1200" dirty="0">
                <a:latin typeface="Tw Cen MT" panose="020B0602020104020603" pitchFamily="34" charset="0"/>
              </a:rPr>
              <a:t>Life “hassles”?</a:t>
            </a:r>
          </a:p>
          <a:p>
            <a:pPr>
              <a:spcBef>
                <a:spcPts val="100"/>
              </a:spcBef>
              <a:spcAft>
                <a:spcPts val="800"/>
              </a:spcAft>
            </a:pPr>
            <a:r>
              <a:rPr lang="en-US" sz="1200" dirty="0">
                <a:latin typeface="Tw Cen MT" panose="020B0602020104020603" pitchFamily="34" charset="0"/>
              </a:rPr>
              <a:t>Ambiguities in items</a:t>
            </a:r>
          </a:p>
          <a:p>
            <a:pPr>
              <a:spcBef>
                <a:spcPts val="100"/>
              </a:spcBef>
              <a:spcAft>
                <a:spcPts val="800"/>
              </a:spcAft>
            </a:pPr>
            <a:r>
              <a:rPr lang="en-US" sz="1200" dirty="0">
                <a:latin typeface="Tw Cen MT" panose="020B0602020104020603" pitchFamily="34" charset="0"/>
              </a:rPr>
              <a:t>Assumes consistent interpretation (</a:t>
            </a:r>
            <a:r>
              <a:rPr lang="en-GB" sz="1200" dirty="0">
                <a:latin typeface="Tw Cen MT" panose="020B0602020104020603" pitchFamily="34" charset="0"/>
              </a:rPr>
              <a:t>Dohrenwend et al., 1990)</a:t>
            </a:r>
            <a:endParaRPr lang="en-US" sz="1200" dirty="0">
              <a:latin typeface="Tw Cen MT" panose="020B0602020104020603" pitchFamily="34" charset="0"/>
            </a:endParaRPr>
          </a:p>
          <a:p>
            <a:pPr>
              <a:spcBef>
                <a:spcPts val="100"/>
              </a:spcBef>
              <a:spcAft>
                <a:spcPts val="800"/>
              </a:spcAft>
            </a:pPr>
            <a:r>
              <a:rPr lang="en-US" sz="1200" dirty="0">
                <a:latin typeface="Tw Cen MT" panose="020B0602020104020603" pitchFamily="34" charset="0"/>
              </a:rPr>
              <a:t>Assumes consistent responses</a:t>
            </a:r>
          </a:p>
          <a:p>
            <a:pPr>
              <a:spcBef>
                <a:spcPts val="100"/>
              </a:spcBef>
              <a:spcAft>
                <a:spcPts val="800"/>
              </a:spcAft>
            </a:pPr>
            <a:endParaRPr lang="en-US" sz="12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rPr>
              <a:t>Stress as a stimulus</a:t>
            </a:r>
            <a:endParaRPr lang="en-AU" sz="2000" dirty="0">
              <a:solidFill>
                <a:srgbClr val="002060"/>
              </a:solidFill>
            </a:endParaRPr>
          </a:p>
        </p:txBody>
      </p:sp>
      <p:pic>
        <p:nvPicPr>
          <p:cNvPr id="2050" name="Picture 2" descr="brown cardboard boxes on brown wooden table">
            <a:hlinkClick r:id="rId3"/>
            <a:extLst>
              <a:ext uri="{FF2B5EF4-FFF2-40B4-BE49-F238E27FC236}">
                <a16:creationId xmlns:a16="http://schemas.microsoft.com/office/drawing/2014/main" id="{46406741-F0B2-4480-8313-09DE42556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72" y="1447800"/>
            <a:ext cx="2346757" cy="15651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man in gray long sleeve shirt and gray pants standing beside white wooden door">
            <a:hlinkClick r:id="rId5"/>
            <a:extLst>
              <a:ext uri="{FF2B5EF4-FFF2-40B4-BE49-F238E27FC236}">
                <a16:creationId xmlns:a16="http://schemas.microsoft.com/office/drawing/2014/main" id="{A8DA5108-94C1-411D-9A92-EC9316AE2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50" y="2918029"/>
            <a:ext cx="2489200" cy="165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21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9</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1066259" y="960442"/>
            <a:ext cx="7007622"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lgn="ctr">
              <a:spcBef>
                <a:spcPts val="600"/>
              </a:spcBef>
              <a:buNone/>
            </a:pPr>
            <a:r>
              <a:rPr lang="en-US" sz="1400" dirty="0">
                <a:latin typeface="Filson Pro Book" panose="02000000000000000000" pitchFamily="50" charset="0"/>
              </a:rPr>
              <a:t> “</a:t>
            </a:r>
            <a:r>
              <a:rPr lang="en-US" sz="1400" i="1" dirty="0">
                <a:latin typeface="Filson Pro Book" panose="02000000000000000000" pitchFamily="50" charset="0"/>
              </a:rPr>
              <a:t>The mind is its own place and, in itself can make a heaven of hell, a hell of heaven</a:t>
            </a:r>
            <a:r>
              <a:rPr lang="en-US" sz="1400" dirty="0">
                <a:latin typeface="Filson Pro Book" panose="02000000000000000000" pitchFamily="50" charset="0"/>
              </a:rPr>
              <a:t>” </a:t>
            </a:r>
          </a:p>
          <a:p>
            <a:pPr marL="0" indent="0" algn="ctr">
              <a:spcBef>
                <a:spcPts val="600"/>
              </a:spcBef>
              <a:buNone/>
            </a:pPr>
            <a:r>
              <a:rPr lang="en-US" sz="1200" dirty="0">
                <a:latin typeface="Filson Pro Book" panose="02000000000000000000" pitchFamily="50" charset="0"/>
              </a:rPr>
              <a:t>John Milton, Paradise Lost</a:t>
            </a: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an interaction between event &amp; individual</a:t>
            </a:r>
            <a:endParaRPr lang="en-US" sz="2000" dirty="0">
              <a:solidFill>
                <a:srgbClr val="002060"/>
              </a:solidFill>
              <a:latin typeface="Tw Cen MT" panose="020B0602020104020603" pitchFamily="34" charset="0"/>
            </a:endParaRPr>
          </a:p>
        </p:txBody>
      </p:sp>
      <p:sp>
        <p:nvSpPr>
          <p:cNvPr id="21" name="Rectangle: Rounded Corners 20">
            <a:extLst>
              <a:ext uri="{FF2B5EF4-FFF2-40B4-BE49-F238E27FC236}">
                <a16:creationId xmlns:a16="http://schemas.microsoft.com/office/drawing/2014/main" id="{3577181E-7FAD-4C32-A809-CFA45F59FC5A}"/>
              </a:ext>
            </a:extLst>
          </p:cNvPr>
          <p:cNvSpPr/>
          <p:nvPr/>
        </p:nvSpPr>
        <p:spPr>
          <a:xfrm>
            <a:off x="539750" y="2334374"/>
            <a:ext cx="3708399" cy="2180476"/>
          </a:xfrm>
          <a:custGeom>
            <a:avLst/>
            <a:gdLst>
              <a:gd name="connsiteX0" fmla="*/ 0 w 3708399"/>
              <a:gd name="connsiteY0" fmla="*/ 363420 h 2180476"/>
              <a:gd name="connsiteX1" fmla="*/ 363420 w 3708399"/>
              <a:gd name="connsiteY1" fmla="*/ 0 h 2180476"/>
              <a:gd name="connsiteX2" fmla="*/ 870285 w 3708399"/>
              <a:gd name="connsiteY2" fmla="*/ 0 h 2180476"/>
              <a:gd name="connsiteX3" fmla="*/ 1496412 w 3708399"/>
              <a:gd name="connsiteY3" fmla="*/ 0 h 2180476"/>
              <a:gd name="connsiteX4" fmla="*/ 2122540 w 3708399"/>
              <a:gd name="connsiteY4" fmla="*/ 0 h 2180476"/>
              <a:gd name="connsiteX5" fmla="*/ 2718852 w 3708399"/>
              <a:gd name="connsiteY5" fmla="*/ 0 h 2180476"/>
              <a:gd name="connsiteX6" fmla="*/ 3344979 w 3708399"/>
              <a:gd name="connsiteY6" fmla="*/ 0 h 2180476"/>
              <a:gd name="connsiteX7" fmla="*/ 3708399 w 3708399"/>
              <a:gd name="connsiteY7" fmla="*/ 363420 h 2180476"/>
              <a:gd name="connsiteX8" fmla="*/ 3708399 w 3708399"/>
              <a:gd name="connsiteY8" fmla="*/ 877038 h 2180476"/>
              <a:gd name="connsiteX9" fmla="*/ 3708399 w 3708399"/>
              <a:gd name="connsiteY9" fmla="*/ 1347047 h 2180476"/>
              <a:gd name="connsiteX10" fmla="*/ 3708399 w 3708399"/>
              <a:gd name="connsiteY10" fmla="*/ 1817056 h 2180476"/>
              <a:gd name="connsiteX11" fmla="*/ 3344979 w 3708399"/>
              <a:gd name="connsiteY11" fmla="*/ 2180476 h 2180476"/>
              <a:gd name="connsiteX12" fmla="*/ 2718852 w 3708399"/>
              <a:gd name="connsiteY12" fmla="*/ 2180476 h 2180476"/>
              <a:gd name="connsiteX13" fmla="*/ 2122540 w 3708399"/>
              <a:gd name="connsiteY13" fmla="*/ 2180476 h 2180476"/>
              <a:gd name="connsiteX14" fmla="*/ 1615675 w 3708399"/>
              <a:gd name="connsiteY14" fmla="*/ 2180476 h 2180476"/>
              <a:gd name="connsiteX15" fmla="*/ 1078994 w 3708399"/>
              <a:gd name="connsiteY15" fmla="*/ 2180476 h 2180476"/>
              <a:gd name="connsiteX16" fmla="*/ 363420 w 3708399"/>
              <a:gd name="connsiteY16" fmla="*/ 2180476 h 2180476"/>
              <a:gd name="connsiteX17" fmla="*/ 0 w 3708399"/>
              <a:gd name="connsiteY17" fmla="*/ 1817056 h 2180476"/>
              <a:gd name="connsiteX18" fmla="*/ 0 w 3708399"/>
              <a:gd name="connsiteY18" fmla="*/ 1317974 h 2180476"/>
              <a:gd name="connsiteX19" fmla="*/ 0 w 3708399"/>
              <a:gd name="connsiteY19" fmla="*/ 877038 h 2180476"/>
              <a:gd name="connsiteX20" fmla="*/ 0 w 3708399"/>
              <a:gd name="connsiteY20" fmla="*/ 363420 h 218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08399" h="2180476" fill="none" extrusionOk="0">
                <a:moveTo>
                  <a:pt x="0" y="363420"/>
                </a:moveTo>
                <a:cubicBezTo>
                  <a:pt x="-13839" y="152114"/>
                  <a:pt x="161334" y="7403"/>
                  <a:pt x="363420" y="0"/>
                </a:cubicBezTo>
                <a:cubicBezTo>
                  <a:pt x="534135" y="-27408"/>
                  <a:pt x="631539" y="27303"/>
                  <a:pt x="870285" y="0"/>
                </a:cubicBezTo>
                <a:cubicBezTo>
                  <a:pt x="1109031" y="-27303"/>
                  <a:pt x="1242419" y="21348"/>
                  <a:pt x="1496412" y="0"/>
                </a:cubicBezTo>
                <a:cubicBezTo>
                  <a:pt x="1750405" y="-21348"/>
                  <a:pt x="1962943" y="35592"/>
                  <a:pt x="2122540" y="0"/>
                </a:cubicBezTo>
                <a:cubicBezTo>
                  <a:pt x="2282137" y="-35592"/>
                  <a:pt x="2469544" y="59627"/>
                  <a:pt x="2718852" y="0"/>
                </a:cubicBezTo>
                <a:cubicBezTo>
                  <a:pt x="2968160" y="-59627"/>
                  <a:pt x="3063602" y="73111"/>
                  <a:pt x="3344979" y="0"/>
                </a:cubicBezTo>
                <a:cubicBezTo>
                  <a:pt x="3542472" y="-7337"/>
                  <a:pt x="3696160" y="185352"/>
                  <a:pt x="3708399" y="363420"/>
                </a:cubicBezTo>
                <a:cubicBezTo>
                  <a:pt x="3713587" y="523536"/>
                  <a:pt x="3694311" y="625962"/>
                  <a:pt x="3708399" y="877038"/>
                </a:cubicBezTo>
                <a:cubicBezTo>
                  <a:pt x="3722487" y="1128114"/>
                  <a:pt x="3656028" y="1172495"/>
                  <a:pt x="3708399" y="1347047"/>
                </a:cubicBezTo>
                <a:cubicBezTo>
                  <a:pt x="3760770" y="1521599"/>
                  <a:pt x="3689871" y="1589530"/>
                  <a:pt x="3708399" y="1817056"/>
                </a:cubicBezTo>
                <a:cubicBezTo>
                  <a:pt x="3763611" y="2027063"/>
                  <a:pt x="3599786" y="2175944"/>
                  <a:pt x="3344979" y="2180476"/>
                </a:cubicBezTo>
                <a:cubicBezTo>
                  <a:pt x="3084194" y="2217552"/>
                  <a:pt x="2897754" y="2131175"/>
                  <a:pt x="2718852" y="2180476"/>
                </a:cubicBezTo>
                <a:cubicBezTo>
                  <a:pt x="2539950" y="2229777"/>
                  <a:pt x="2384252" y="2159920"/>
                  <a:pt x="2122540" y="2180476"/>
                </a:cubicBezTo>
                <a:cubicBezTo>
                  <a:pt x="1860828" y="2201032"/>
                  <a:pt x="1723423" y="2155715"/>
                  <a:pt x="1615675" y="2180476"/>
                </a:cubicBezTo>
                <a:cubicBezTo>
                  <a:pt x="1507927" y="2205237"/>
                  <a:pt x="1230589" y="2144466"/>
                  <a:pt x="1078994" y="2180476"/>
                </a:cubicBezTo>
                <a:cubicBezTo>
                  <a:pt x="927399" y="2216486"/>
                  <a:pt x="558532" y="2132990"/>
                  <a:pt x="363420" y="2180476"/>
                </a:cubicBezTo>
                <a:cubicBezTo>
                  <a:pt x="127944" y="2155953"/>
                  <a:pt x="-60" y="1981572"/>
                  <a:pt x="0" y="1817056"/>
                </a:cubicBezTo>
                <a:cubicBezTo>
                  <a:pt x="-49528" y="1674676"/>
                  <a:pt x="29529" y="1445234"/>
                  <a:pt x="0" y="1317974"/>
                </a:cubicBezTo>
                <a:cubicBezTo>
                  <a:pt x="-29529" y="1190714"/>
                  <a:pt x="47050" y="971344"/>
                  <a:pt x="0" y="877038"/>
                </a:cubicBezTo>
                <a:cubicBezTo>
                  <a:pt x="-47050" y="782732"/>
                  <a:pt x="21345" y="590444"/>
                  <a:pt x="0" y="363420"/>
                </a:cubicBezTo>
                <a:close/>
              </a:path>
              <a:path w="3708399" h="2180476" stroke="0" extrusionOk="0">
                <a:moveTo>
                  <a:pt x="0" y="363420"/>
                </a:moveTo>
                <a:cubicBezTo>
                  <a:pt x="-18366" y="129884"/>
                  <a:pt x="204760" y="-12580"/>
                  <a:pt x="363420" y="0"/>
                </a:cubicBezTo>
                <a:cubicBezTo>
                  <a:pt x="589468" y="-29489"/>
                  <a:pt x="723423" y="26288"/>
                  <a:pt x="959732" y="0"/>
                </a:cubicBezTo>
                <a:cubicBezTo>
                  <a:pt x="1196041" y="-26288"/>
                  <a:pt x="1219606" y="19643"/>
                  <a:pt x="1466597" y="0"/>
                </a:cubicBezTo>
                <a:cubicBezTo>
                  <a:pt x="1713589" y="-19643"/>
                  <a:pt x="1740449" y="21346"/>
                  <a:pt x="1973462" y="0"/>
                </a:cubicBezTo>
                <a:cubicBezTo>
                  <a:pt x="2206475" y="-21346"/>
                  <a:pt x="2305915" y="63623"/>
                  <a:pt x="2510142" y="0"/>
                </a:cubicBezTo>
                <a:cubicBezTo>
                  <a:pt x="2714369" y="-63623"/>
                  <a:pt x="3092736" y="6980"/>
                  <a:pt x="3344979" y="0"/>
                </a:cubicBezTo>
                <a:cubicBezTo>
                  <a:pt x="3499870" y="-5734"/>
                  <a:pt x="3693911" y="159113"/>
                  <a:pt x="3708399" y="363420"/>
                </a:cubicBezTo>
                <a:cubicBezTo>
                  <a:pt x="3764400" y="583155"/>
                  <a:pt x="3671601" y="694981"/>
                  <a:pt x="3708399" y="847965"/>
                </a:cubicBezTo>
                <a:cubicBezTo>
                  <a:pt x="3745197" y="1000949"/>
                  <a:pt x="3680326" y="1177659"/>
                  <a:pt x="3708399" y="1332511"/>
                </a:cubicBezTo>
                <a:cubicBezTo>
                  <a:pt x="3736472" y="1487363"/>
                  <a:pt x="3672520" y="1672904"/>
                  <a:pt x="3708399" y="1817056"/>
                </a:cubicBezTo>
                <a:cubicBezTo>
                  <a:pt x="3721498" y="2025070"/>
                  <a:pt x="3511257" y="2158487"/>
                  <a:pt x="3344979" y="2180476"/>
                </a:cubicBezTo>
                <a:cubicBezTo>
                  <a:pt x="3086292" y="2238168"/>
                  <a:pt x="2953958" y="2121396"/>
                  <a:pt x="2808298" y="2180476"/>
                </a:cubicBezTo>
                <a:cubicBezTo>
                  <a:pt x="2662638" y="2239556"/>
                  <a:pt x="2420577" y="2162441"/>
                  <a:pt x="2241802" y="2180476"/>
                </a:cubicBezTo>
                <a:cubicBezTo>
                  <a:pt x="2063027" y="2198511"/>
                  <a:pt x="1825106" y="2111308"/>
                  <a:pt x="1585859" y="2180476"/>
                </a:cubicBezTo>
                <a:cubicBezTo>
                  <a:pt x="1346612" y="2249644"/>
                  <a:pt x="1321743" y="2179448"/>
                  <a:pt x="1078994" y="2180476"/>
                </a:cubicBezTo>
                <a:cubicBezTo>
                  <a:pt x="836246" y="2181504"/>
                  <a:pt x="663400" y="2114298"/>
                  <a:pt x="363420" y="2180476"/>
                </a:cubicBezTo>
                <a:cubicBezTo>
                  <a:pt x="150387" y="2196239"/>
                  <a:pt x="1448" y="1999200"/>
                  <a:pt x="0" y="1817056"/>
                </a:cubicBezTo>
                <a:cubicBezTo>
                  <a:pt x="-26562" y="1689723"/>
                  <a:pt x="29716" y="1526081"/>
                  <a:pt x="0" y="1303438"/>
                </a:cubicBezTo>
                <a:cubicBezTo>
                  <a:pt x="-29716" y="1080795"/>
                  <a:pt x="2187" y="993392"/>
                  <a:pt x="0" y="818893"/>
                </a:cubicBezTo>
                <a:cubicBezTo>
                  <a:pt x="-2187" y="644394"/>
                  <a:pt x="48180" y="476082"/>
                  <a:pt x="0" y="363420"/>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400" b="1" dirty="0">
                <a:latin typeface="Tw Cen MT" panose="020B0602020104020603" pitchFamily="34" charset="0"/>
              </a:rPr>
              <a:t>Primary vs. secondary appraisal</a:t>
            </a:r>
          </a:p>
          <a:p>
            <a:pPr marL="285750" indent="-107950">
              <a:spcAft>
                <a:spcPts val="600"/>
              </a:spcAft>
              <a:buFont typeface="Arial" panose="020B0604020202020204" pitchFamily="34" charset="0"/>
              <a:buChar char="•"/>
            </a:pPr>
            <a:r>
              <a:rPr lang="en-US" sz="1200" dirty="0">
                <a:latin typeface="Tw Cen MT" panose="020B0602020104020603" pitchFamily="34" charset="0"/>
              </a:rPr>
              <a:t>Primary appraisal: Evaluation of the stimulus event (harm,  threaten, challenge)</a:t>
            </a:r>
          </a:p>
          <a:p>
            <a:pPr marL="450850" indent="-88900">
              <a:spcAft>
                <a:spcPts val="600"/>
              </a:spcAft>
              <a:buFontTx/>
              <a:buChar char="-"/>
            </a:pPr>
            <a:r>
              <a:rPr lang="en-US" sz="1100" dirty="0">
                <a:latin typeface="Tw Cen MT" panose="020B0602020104020603" pitchFamily="34" charset="0"/>
              </a:rPr>
              <a:t>E.g., “Is it relevant to me?, “If potentially negative, then does it pose me harm/threat/challenge?”</a:t>
            </a:r>
          </a:p>
          <a:p>
            <a:pPr marL="349250" indent="-171450">
              <a:spcAft>
                <a:spcPts val="600"/>
              </a:spcAft>
              <a:buFont typeface="Arial" panose="020B0604020202020204" pitchFamily="34" charset="0"/>
              <a:buChar char="•"/>
            </a:pPr>
            <a:r>
              <a:rPr lang="en-US" sz="1200" dirty="0">
                <a:latin typeface="Tw Cen MT" panose="020B0602020104020603" pitchFamily="34" charset="0"/>
              </a:rPr>
              <a:t>Secondary appraisal: Evaluation of one’s ability to cope with the stressor</a:t>
            </a:r>
          </a:p>
          <a:p>
            <a:pPr marL="450850" indent="-88900">
              <a:spcAft>
                <a:spcPts val="600"/>
              </a:spcAft>
              <a:buFontTx/>
              <a:buChar char="-"/>
            </a:pPr>
            <a:r>
              <a:rPr lang="en-US" sz="1100" dirty="0">
                <a:latin typeface="Tw Cen MT" panose="020B0602020104020603" pitchFamily="34" charset="0"/>
              </a:rPr>
              <a:t>E.g., “How am I going to deal with this?”, “Who can I call on to help me with this?”</a:t>
            </a:r>
          </a:p>
          <a:p>
            <a:pPr marL="349250" indent="-171450">
              <a:spcAft>
                <a:spcPts val="600"/>
              </a:spcAft>
              <a:buFontTx/>
              <a:buChar char="-"/>
            </a:pPr>
            <a:endParaRPr lang="en-US" sz="1100" dirty="0">
              <a:latin typeface="Tw Cen MT" panose="020B0602020104020603" pitchFamily="34" charset="0"/>
            </a:endParaRPr>
          </a:p>
          <a:p>
            <a:pPr marL="177800">
              <a:spcAft>
                <a:spcPts val="600"/>
              </a:spcAft>
            </a:pPr>
            <a:endParaRPr lang="en-US" sz="1200" dirty="0">
              <a:latin typeface="Tw Cen MT" panose="020B0602020104020603" pitchFamily="34" charset="0"/>
            </a:endParaRPr>
          </a:p>
          <a:p>
            <a:pPr marL="285750" indent="-107950">
              <a:spcAft>
                <a:spcPts val="600"/>
              </a:spcAft>
              <a:buFont typeface="Arial" panose="020B0604020202020204" pitchFamily="34" charset="0"/>
              <a:buChar char="•"/>
            </a:pPr>
            <a:endParaRPr lang="en-US" sz="1200" dirty="0">
              <a:latin typeface="Tw Cen MT" panose="020B0602020104020603" pitchFamily="34" charset="0"/>
            </a:endParaRPr>
          </a:p>
          <a:p>
            <a:pPr algn="ctr">
              <a:spcAft>
                <a:spcPts val="600"/>
              </a:spcAft>
            </a:pPr>
            <a:endParaRPr lang="en-US" sz="1000" dirty="0">
              <a:latin typeface="Tw Cen MT" panose="020B0602020104020603" pitchFamily="34" charset="0"/>
            </a:endParaRPr>
          </a:p>
          <a:p>
            <a:pPr>
              <a:spcAft>
                <a:spcPts val="1200"/>
              </a:spcAft>
            </a:pPr>
            <a:endParaRPr lang="en-US" sz="1400" dirty="0">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4840906" y="2176106"/>
            <a:ext cx="3926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Appraisal is central to whether an event is deemed to be a stressor (Lazarus, 1964)</a:t>
            </a:r>
          </a:p>
          <a:p>
            <a:pPr marL="0" indent="0">
              <a:spcBef>
                <a:spcPts val="100"/>
              </a:spcBef>
              <a:spcAft>
                <a:spcPts val="800"/>
              </a:spcAft>
              <a:buNone/>
            </a:pPr>
            <a:r>
              <a:rPr lang="en-US" sz="1400" b="1" dirty="0">
                <a:latin typeface="Tw Cen MT" panose="020B0602020104020603" pitchFamily="34" charset="0"/>
              </a:rPr>
              <a:t>Cognitive Transactional Model of Stress </a:t>
            </a:r>
            <a:r>
              <a:rPr lang="en-US" sz="1400" dirty="0">
                <a:latin typeface="Tw Cen MT" panose="020B0602020104020603" pitchFamily="34" charset="0"/>
              </a:rPr>
              <a:t>(Lazarus &amp; Folkman, 1987):</a:t>
            </a:r>
          </a:p>
          <a:p>
            <a:pPr>
              <a:spcBef>
                <a:spcPts val="100"/>
              </a:spcBef>
              <a:spcAft>
                <a:spcPts val="800"/>
              </a:spcAft>
              <a:buFontTx/>
              <a:buChar char="-"/>
            </a:pPr>
            <a:r>
              <a:rPr lang="en-US" sz="1200" dirty="0">
                <a:latin typeface="Tw Cen MT" panose="020B0602020104020603" pitchFamily="34" charset="0"/>
              </a:rPr>
              <a:t>When people confront a new or challenging environment they engage in a process of appraisal</a:t>
            </a:r>
          </a:p>
          <a:p>
            <a:pPr>
              <a:spcBef>
                <a:spcPts val="100"/>
              </a:spcBef>
              <a:spcAft>
                <a:spcPts val="800"/>
              </a:spcAft>
              <a:buFontTx/>
              <a:buChar char="-"/>
            </a:pPr>
            <a:r>
              <a:rPr lang="en-US" sz="1200" dirty="0">
                <a:latin typeface="Tw Cen MT" panose="020B0602020104020603" pitchFamily="34" charset="0"/>
              </a:rPr>
              <a:t>Appraisal comes in two forms</a:t>
            </a:r>
          </a:p>
          <a:p>
            <a:pPr>
              <a:spcBef>
                <a:spcPts val="100"/>
              </a:spcBef>
              <a:spcAft>
                <a:spcPts val="800"/>
              </a:spcAft>
              <a:buFontTx/>
              <a:buChar char="-"/>
            </a:pPr>
            <a:r>
              <a:rPr lang="en-US" sz="1200" dirty="0">
                <a:latin typeface="Tw Cen MT" panose="020B0602020104020603" pitchFamily="34" charset="0"/>
              </a:rPr>
              <a:t>Stress experienced when perceived harm or threat is high and perceived coping ability is low</a:t>
            </a:r>
          </a:p>
          <a:p>
            <a:pPr>
              <a:spcBef>
                <a:spcPts val="100"/>
              </a:spcBef>
              <a:spcAft>
                <a:spcPts val="800"/>
              </a:spcAft>
              <a:buFontTx/>
              <a:buChar char="-"/>
            </a:pPr>
            <a:r>
              <a:rPr lang="en-US" sz="1200" dirty="0">
                <a:latin typeface="Tw Cen MT" panose="020B0602020104020603" pitchFamily="34" charset="0"/>
              </a:rPr>
              <a:t>Appraisals can vary over time</a:t>
            </a:r>
          </a:p>
          <a:p>
            <a:pPr>
              <a:spcBef>
                <a:spcPts val="100"/>
              </a:spcBef>
              <a:spcAft>
                <a:spcPts val="800"/>
              </a:spcAft>
              <a:buFontTx/>
              <a:buChar char="-"/>
            </a:pPr>
            <a:endParaRPr lang="en-US" sz="1200" dirty="0">
              <a:latin typeface="Tw Cen MT" panose="020B0602020104020603" pitchFamily="34" charset="0"/>
            </a:endParaRPr>
          </a:p>
          <a:p>
            <a:pPr>
              <a:spcBef>
                <a:spcPts val="100"/>
              </a:spcBef>
              <a:spcAft>
                <a:spcPts val="800"/>
              </a:spcAft>
              <a:buFontTx/>
              <a:buChar char="-"/>
            </a:pPr>
            <a:endParaRPr lang="en-US" sz="1400" dirty="0">
              <a:latin typeface="Tw Cen MT" panose="020B0602020104020603" pitchFamily="34" charset="0"/>
            </a:endParaRPr>
          </a:p>
        </p:txBody>
      </p:sp>
      <p:pic>
        <p:nvPicPr>
          <p:cNvPr id="4" name="Graphic 3" descr="Line arrow: Clockwise curve with solid fill">
            <a:extLst>
              <a:ext uri="{FF2B5EF4-FFF2-40B4-BE49-F238E27FC236}">
                <a16:creationId xmlns:a16="http://schemas.microsoft.com/office/drawing/2014/main" id="{4B1821C3-F83E-4720-B0DC-D20A47137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632989">
            <a:off x="4247457" y="3669998"/>
            <a:ext cx="645227" cy="645227"/>
          </a:xfrm>
          <a:prstGeom prst="rect">
            <a:avLst/>
          </a:prstGeom>
        </p:spPr>
      </p:pic>
    </p:spTree>
    <p:extLst>
      <p:ext uri="{BB962C8B-B14F-4D97-AF65-F5344CB8AC3E}">
        <p14:creationId xmlns:p14="http://schemas.microsoft.com/office/powerpoint/2010/main" val="171751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GENSWF_SLIDE_UID" val="{692C3E08-40D9-497E-8222-5F96B9CD4188}:425"/>
</p:tagLst>
</file>

<file path=ppt/tags/tag2.xml><?xml version="1.0" encoding="utf-8"?>
<p:tagLst xmlns:a="http://schemas.openxmlformats.org/drawingml/2006/main" xmlns:r="http://schemas.openxmlformats.org/officeDocument/2006/relationships" xmlns:p="http://schemas.openxmlformats.org/presentationml/2006/main">
  <p:tag name="GENSWF_SLIDE_UID" val="{757016E4-6DAF-4D0D-AE0A-9308988A1ACB}:4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4433</Words>
  <Application>Microsoft Macintosh PowerPoint</Application>
  <PresentationFormat>On-screen Show (16:9)</PresentationFormat>
  <Paragraphs>576</Paragraphs>
  <Slides>40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Filson Pro Book</vt:lpstr>
      <vt:lpstr>MentiText</vt:lpstr>
      <vt:lpstr>Tw Cen MT</vt:lpstr>
      <vt:lpstr>Office Theme</vt:lpstr>
      <vt:lpstr>PSYC003: Psychological Influences on Health &amp; Behaviour</vt:lpstr>
      <vt:lpstr>About me</vt:lpstr>
      <vt:lpstr>About today’s class</vt:lpstr>
      <vt:lpstr>Block 1  Stress &amp; Illness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Stress &amp; illness Interactive Task</vt:lpstr>
      <vt:lpstr>Block 2   Coping &amp; illness moderators</vt:lpstr>
      <vt:lpstr>PowerPoint Presentation</vt:lpstr>
      <vt:lpstr>PowerPoint Presentation</vt:lpstr>
      <vt:lpstr>PowerPoint Presentation</vt:lpstr>
      <vt:lpstr>PowerPoint Presentation</vt:lpstr>
      <vt:lpstr>Stress &amp; illness Interactive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 Diet &amp; weight management </vt:lpstr>
      <vt:lpstr>Credits &amp; Sources</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2023-03-20T18:01:24Z</dcterms:created>
  <dcterms:modified xsi:type="dcterms:W3CDTF">2024-01-05T15:17:40Z</dcterms:modified>
</cp:coreProperties>
</file>